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56" r:id="rId7"/>
    <p:sldId id="269" r:id="rId8"/>
    <p:sldId id="257" r:id="rId9"/>
    <p:sldId id="258" r:id="rId10"/>
    <p:sldId id="259" r:id="rId11"/>
    <p:sldId id="260" r:id="rId12"/>
    <p:sldId id="261" r:id="rId13"/>
    <p:sldId id="270" r:id="rId14"/>
    <p:sldId id="273" r:id="rId15"/>
    <p:sldId id="272" r:id="rId16"/>
    <p:sldId id="271" r:id="rId17"/>
    <p:sldId id="274" r:id="rId18"/>
    <p:sldId id="275" r:id="rId19"/>
    <p:sldId id="278" r:id="rId20"/>
    <p:sldId id="283" r:id="rId21"/>
    <p:sldId id="277" r:id="rId22"/>
    <p:sldId id="276" r:id="rId23"/>
    <p:sldId id="280" r:id="rId24"/>
    <p:sldId id="284" r:id="rId25"/>
    <p:sldId id="285" r:id="rId26"/>
    <p:sldId id="281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9a81IasYZjO6Nqya/AzAOA==" hashData="BoMclgvUFUI3KGOkInrSXC07Dow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6DABB-3CF7-4C07-A530-A06023DCDF5E}" type="datetimeFigureOut">
              <a:rPr lang="tr-TR" smtClean="0"/>
              <a:t>23.9.2013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3AA40-BE61-48B5-937B-EC34378740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314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6DABB-3CF7-4C07-A530-A06023DCDF5E}" type="datetimeFigureOut">
              <a:rPr lang="tr-TR" smtClean="0"/>
              <a:t>23.9.2013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3AA40-BE61-48B5-937B-EC34378740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3704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6DABB-3CF7-4C07-A530-A06023DCDF5E}" type="datetimeFigureOut">
              <a:rPr lang="tr-TR" smtClean="0"/>
              <a:t>23.9.2013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3AA40-BE61-48B5-937B-EC34378740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023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6DABB-3CF7-4C07-A530-A06023DCDF5E}" type="datetimeFigureOut">
              <a:rPr lang="tr-TR" smtClean="0"/>
              <a:t>23.9.2013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3AA40-BE61-48B5-937B-EC34378740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3093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6DABB-3CF7-4C07-A530-A06023DCDF5E}" type="datetimeFigureOut">
              <a:rPr lang="tr-TR" smtClean="0"/>
              <a:t>23.9.2013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3AA40-BE61-48B5-937B-EC34378740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7692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6DABB-3CF7-4C07-A530-A06023DCDF5E}" type="datetimeFigureOut">
              <a:rPr lang="tr-TR" smtClean="0"/>
              <a:t>23.9.2013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3AA40-BE61-48B5-937B-EC34378740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0888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6DABB-3CF7-4C07-A530-A06023DCDF5E}" type="datetimeFigureOut">
              <a:rPr lang="tr-TR" smtClean="0"/>
              <a:t>23.9.2013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3AA40-BE61-48B5-937B-EC34378740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8245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6DABB-3CF7-4C07-A530-A06023DCDF5E}" type="datetimeFigureOut">
              <a:rPr lang="tr-TR" smtClean="0"/>
              <a:t>23.9.2013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3AA40-BE61-48B5-937B-EC34378740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7330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6DABB-3CF7-4C07-A530-A06023DCDF5E}" type="datetimeFigureOut">
              <a:rPr lang="tr-TR" smtClean="0"/>
              <a:t>23.9.2013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3AA40-BE61-48B5-937B-EC34378740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654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6DABB-3CF7-4C07-A530-A06023DCDF5E}" type="datetimeFigureOut">
              <a:rPr lang="tr-TR" smtClean="0"/>
              <a:t>23.9.2013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3AA40-BE61-48B5-937B-EC34378740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1717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6DABB-3CF7-4C07-A530-A06023DCDF5E}" type="datetimeFigureOut">
              <a:rPr lang="tr-TR" smtClean="0"/>
              <a:t>23.9.2013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3AA40-BE61-48B5-937B-EC34378740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0830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6DABB-3CF7-4C07-A530-A06023DCDF5E}" type="datetimeFigureOut">
              <a:rPr lang="tr-TR" smtClean="0"/>
              <a:t>23.9.2013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3AA40-BE61-48B5-937B-EC34378740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680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21.png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20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8.bin"/><Relationship Id="rId3" Type="http://schemas.openxmlformats.org/officeDocument/2006/relationships/audio" Target="../media/audio2.wav"/><Relationship Id="rId7" Type="http://schemas.openxmlformats.org/officeDocument/2006/relationships/image" Target="../media/image22.wmf"/><Relationship Id="rId12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24.wmf"/><Relationship Id="rId5" Type="http://schemas.openxmlformats.org/officeDocument/2006/relationships/image" Target="../media/image26.png"/><Relationship Id="rId10" Type="http://schemas.openxmlformats.org/officeDocument/2006/relationships/oleObject" Target="../embeddings/oleObject7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3.wmf"/><Relationship Id="rId14" Type="http://schemas.openxmlformats.org/officeDocument/2006/relationships/image" Target="../media/image2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9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79388" y="188913"/>
            <a:ext cx="8785225" cy="1536700"/>
          </a:xfrm>
          <a:prstGeom prst="rect">
            <a:avLst/>
          </a:prstGeom>
          <a:solidFill>
            <a:srgbClr val="FF99FF">
              <a:alpha val="5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sz="5400" b="1" dirty="0">
                <a:solidFill>
                  <a:srgbClr val="FF0000"/>
                </a:solidFill>
              </a:rPr>
              <a:t>FRAKTAL</a:t>
            </a:r>
          </a:p>
          <a:p>
            <a:pPr algn="ctr" eaLnBrk="1" hangingPunct="1"/>
            <a:r>
              <a:rPr lang="tr-TR" altLang="tr-TR" sz="5400" b="1" dirty="0">
                <a:solidFill>
                  <a:srgbClr val="FF0000"/>
                </a:solidFill>
              </a:rPr>
              <a:t> KENDİNE </a:t>
            </a:r>
            <a:r>
              <a:rPr lang="tr-TR" altLang="tr-TR" sz="5400" b="1" dirty="0" smtClean="0">
                <a:solidFill>
                  <a:srgbClr val="FF0000"/>
                </a:solidFill>
              </a:rPr>
              <a:t>BENZERLİK</a:t>
            </a:r>
            <a:endParaRPr lang="tr-TR" altLang="tr-TR" sz="5400" b="1" dirty="0">
              <a:solidFill>
                <a:srgbClr val="FF0000"/>
              </a:solidFill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37824" y="4437112"/>
            <a:ext cx="8785225" cy="1944216"/>
          </a:xfrm>
          <a:prstGeom prst="rect">
            <a:avLst/>
          </a:prstGeom>
          <a:solidFill>
            <a:srgbClr val="FF99FF">
              <a:alpha val="5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000" b="1" dirty="0">
                <a:solidFill>
                  <a:srgbClr val="FF0000"/>
                </a:solidFill>
              </a:rPr>
              <a:t>ÖMER </a:t>
            </a:r>
            <a:r>
              <a:rPr lang="tr-TR" altLang="tr-TR" sz="3000" b="1" dirty="0" smtClean="0">
                <a:solidFill>
                  <a:srgbClr val="FF0000"/>
                </a:solidFill>
              </a:rPr>
              <a:t>ASKERDEN</a:t>
            </a:r>
          </a:p>
          <a:p>
            <a:pPr eaLnBrk="1" hangingPunct="1"/>
            <a:r>
              <a:rPr lang="tr-TR" altLang="tr-TR" sz="3000" b="1" dirty="0" smtClean="0">
                <a:solidFill>
                  <a:srgbClr val="FF0000"/>
                </a:solidFill>
              </a:rPr>
              <a:t>PİRİ MEHMET PAŞA ORTAOKULU</a:t>
            </a:r>
            <a:endParaRPr lang="tr-TR" altLang="tr-TR" sz="3000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altLang="tr-TR" sz="3000" b="1" dirty="0">
                <a:solidFill>
                  <a:srgbClr val="FF0000"/>
                </a:solidFill>
              </a:rPr>
              <a:t>UZMAN </a:t>
            </a:r>
            <a:r>
              <a:rPr lang="tr-TR" altLang="tr-TR" sz="3000" b="1" dirty="0" smtClean="0">
                <a:solidFill>
                  <a:srgbClr val="FF0000"/>
                </a:solidFill>
              </a:rPr>
              <a:t>İLKÖĞRETİM MATEMATİK ÖĞRETMENİ</a:t>
            </a:r>
          </a:p>
          <a:p>
            <a:pPr algn="r" eaLnBrk="1" hangingPunct="1"/>
            <a:r>
              <a:rPr lang="tr-TR" altLang="tr-TR" sz="3000" b="1" dirty="0" smtClean="0">
                <a:solidFill>
                  <a:srgbClr val="FF0000"/>
                </a:solidFill>
              </a:rPr>
              <a:t>omeraskerden@hotmail.com.tr </a:t>
            </a:r>
            <a:endParaRPr lang="tr-TR" altLang="tr-TR" sz="3000" b="1" dirty="0">
              <a:solidFill>
                <a:srgbClr val="FF0000"/>
              </a:solidFill>
            </a:endParaRPr>
          </a:p>
        </p:txBody>
      </p:sp>
      <p:sp>
        <p:nvSpPr>
          <p:cNvPr id="2052" name="Slayt Numarası Yer Tutucusu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EB0ECF2-F57A-462F-9D96-21AFE6F4EFE0}" type="slidenum">
              <a:rPr lang="tr-TR" altLang="tr-TR" smtClean="0"/>
              <a:pPr eaLnBrk="1" hangingPunct="1"/>
              <a:t>1</a:t>
            </a:fld>
            <a:endParaRPr lang="tr-TR" altLang="tr-TR" smtClean="0"/>
          </a:p>
        </p:txBody>
      </p:sp>
    </p:spTree>
    <p:extLst>
      <p:ext uri="{BB962C8B-B14F-4D97-AF65-F5344CB8AC3E}">
        <p14:creationId xmlns:p14="http://schemas.microsoft.com/office/powerpoint/2010/main" val="236609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35" y="32436"/>
            <a:ext cx="854605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ÖRNEK-2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215809" y="3210451"/>
            <a:ext cx="8784468" cy="1447231"/>
          </a:xfrm>
          <a:prstGeom prst="wedgeRectCallout">
            <a:avLst>
              <a:gd name="adj1" fmla="val -26250"/>
              <a:gd name="adj2" fmla="val 2488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/>
              <a:t>a) Bu </a:t>
            </a:r>
            <a:r>
              <a:rPr lang="tr-TR" altLang="tr-TR" b="1" dirty="0"/>
              <a:t>şekil örüntüsünün karşılığı olan sayı örüntüsü aşağıdakilerden hangisidir</a:t>
            </a:r>
            <a:r>
              <a:rPr lang="tr-TR" altLang="tr-TR" b="1" dirty="0" smtClean="0"/>
              <a:t>?</a:t>
            </a:r>
          </a:p>
          <a:p>
            <a:pPr eaLnBrk="1" hangingPunct="1"/>
            <a:endParaRPr lang="tr-TR" altLang="tr-TR" b="1" dirty="0"/>
          </a:p>
          <a:p>
            <a:pPr eaLnBrk="1" hangingPunct="1"/>
            <a:r>
              <a:rPr lang="tr-TR" altLang="tr-TR" b="1" dirty="0" smtClean="0"/>
              <a:t>    a)1,4,13,40,364,…   b)1,4,15,31,63,…    c)4,5,13,40,….    d)4,13,40,121,364,…</a:t>
            </a:r>
            <a:endParaRPr lang="tr-TR" altLang="tr-TR" b="1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143399" y="1433256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4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759526" y="1433256"/>
            <a:ext cx="5052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13,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074864" y="1430636"/>
            <a:ext cx="5052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40,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585413" y="1433256"/>
            <a:ext cx="63350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121,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8135938" y="1433256"/>
            <a:ext cx="8643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364,…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>
            <a:spLocks noChangeArrowheads="1"/>
          </p:cNvSpPr>
          <p:nvPr/>
        </p:nvSpPr>
        <p:spPr bwMode="auto">
          <a:xfrm>
            <a:off x="180020" y="4869160"/>
            <a:ext cx="8784468" cy="147732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/>
              <a:t>1.Adımın </a:t>
            </a:r>
            <a:r>
              <a:rPr lang="tr-TR" altLang="tr-TR" b="1" dirty="0" smtClean="0"/>
              <a:t>3 </a:t>
            </a:r>
            <a:r>
              <a:rPr lang="tr-TR" altLang="tr-TR" b="1" dirty="0"/>
              <a:t>katından 1 fazla 2.adım</a:t>
            </a:r>
            <a:r>
              <a:rPr lang="tr-TR" altLang="tr-TR" b="1" dirty="0" smtClean="0"/>
              <a:t>,  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4.3+1=13         2.adım</a:t>
            </a:r>
            <a:endParaRPr lang="tr-TR" altLang="tr-TR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altLang="tr-TR" b="1" dirty="0"/>
              <a:t>2.Adımın </a:t>
            </a:r>
            <a:r>
              <a:rPr lang="tr-TR" altLang="tr-TR" b="1" dirty="0" smtClean="0"/>
              <a:t>3 </a:t>
            </a:r>
            <a:r>
              <a:rPr lang="tr-TR" altLang="tr-TR" b="1" dirty="0"/>
              <a:t>katından 1 fazla 3.adım</a:t>
            </a:r>
            <a:r>
              <a:rPr lang="tr-TR" altLang="tr-TR" b="1" dirty="0" smtClean="0"/>
              <a:t>,		      </a:t>
            </a:r>
            <a:r>
              <a:rPr lang="tr-TR" altLang="tr-TR" b="1" dirty="0" smtClean="0">
                <a:solidFill>
                  <a:srgbClr val="FF0000"/>
                </a:solidFill>
              </a:rPr>
              <a:t>13.3+1=40       3.adım</a:t>
            </a:r>
            <a:endParaRPr lang="tr-TR" altLang="tr-TR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altLang="tr-TR" b="1" dirty="0"/>
              <a:t>3.Adımın </a:t>
            </a:r>
            <a:r>
              <a:rPr lang="tr-TR" altLang="tr-TR" b="1" dirty="0" smtClean="0"/>
              <a:t>3 </a:t>
            </a:r>
            <a:r>
              <a:rPr lang="tr-TR" altLang="tr-TR" b="1" dirty="0"/>
              <a:t>katından 1 fazla 4.adım</a:t>
            </a:r>
            <a:r>
              <a:rPr lang="tr-TR" altLang="tr-TR" b="1" dirty="0" smtClean="0"/>
              <a:t>,		      </a:t>
            </a:r>
            <a:r>
              <a:rPr lang="tr-TR" altLang="tr-TR" b="1" dirty="0" smtClean="0">
                <a:solidFill>
                  <a:srgbClr val="FF0000"/>
                </a:solidFill>
              </a:rPr>
              <a:t>40.3+1=121     4.adım</a:t>
            </a:r>
            <a:endParaRPr lang="tr-TR" altLang="tr-TR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altLang="tr-TR" b="1" dirty="0"/>
              <a:t>4.Adımın </a:t>
            </a:r>
            <a:r>
              <a:rPr lang="tr-TR" altLang="tr-TR" b="1" dirty="0" smtClean="0"/>
              <a:t>3 </a:t>
            </a:r>
            <a:r>
              <a:rPr lang="tr-TR" altLang="tr-TR" b="1" dirty="0"/>
              <a:t>katından 1 fazla 5.adım</a:t>
            </a:r>
            <a:r>
              <a:rPr lang="tr-TR" altLang="tr-TR" b="1" dirty="0" smtClean="0"/>
              <a:t>,  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121.3+1=364   5.adım</a:t>
            </a:r>
          </a:p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Şekil Örüntüsü      4,13,40,121,364,… şeklinde sayı örüntüsüne dönüşür.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372785" y="3789041"/>
            <a:ext cx="2627491" cy="86864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2405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35" y="32436"/>
            <a:ext cx="854605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ÖRNEK-2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226546" y="3284984"/>
            <a:ext cx="8784976" cy="1224954"/>
          </a:xfrm>
          <a:prstGeom prst="wedgeRectCallout">
            <a:avLst>
              <a:gd name="adj1" fmla="val -19199"/>
              <a:gd name="adj2" fmla="val -2388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/>
              <a:t>b) Bu  </a:t>
            </a:r>
            <a:r>
              <a:rPr lang="tr-TR" altLang="tr-TR" b="1" dirty="0"/>
              <a:t>örüntünün kuralı aşağıdaki seçeneklerden </a:t>
            </a:r>
            <a:r>
              <a:rPr lang="tr-TR" altLang="tr-TR" b="1" dirty="0" smtClean="0"/>
              <a:t>hangisinde doğru olarak verilmiştir?</a:t>
            </a:r>
          </a:p>
          <a:p>
            <a:pPr eaLnBrk="1" hangingPunct="1"/>
            <a:endParaRPr lang="tr-TR" altLang="tr-TR" b="1" dirty="0"/>
          </a:p>
          <a:p>
            <a:pPr eaLnBrk="1" hangingPunct="1"/>
            <a:r>
              <a:rPr lang="tr-TR" altLang="tr-TR" b="1" dirty="0"/>
              <a:t>	a) 4</a:t>
            </a:r>
            <a:r>
              <a:rPr lang="tr-TR" altLang="tr-TR" b="1" dirty="0" smtClean="0"/>
              <a:t>n-1    	b</a:t>
            </a:r>
            <a:r>
              <a:rPr lang="tr-TR" altLang="tr-TR" b="1" dirty="0"/>
              <a:t>) </a:t>
            </a:r>
            <a:r>
              <a:rPr lang="tr-TR" altLang="tr-TR" b="1" dirty="0" smtClean="0"/>
              <a:t>3n+1   	c</a:t>
            </a:r>
            <a:r>
              <a:rPr lang="tr-TR" altLang="tr-TR" b="1" dirty="0"/>
              <a:t>) </a:t>
            </a:r>
            <a:r>
              <a:rPr lang="tr-TR" altLang="tr-TR" b="1" dirty="0" smtClean="0"/>
              <a:t>4n-1  		d</a:t>
            </a:r>
            <a:r>
              <a:rPr lang="tr-TR" altLang="tr-TR" b="1" dirty="0"/>
              <a:t>) </a:t>
            </a:r>
            <a:r>
              <a:rPr lang="tr-TR" altLang="tr-TR" b="1" dirty="0" smtClean="0"/>
              <a:t>3n-2</a:t>
            </a:r>
            <a:endParaRPr lang="tr-TR" altLang="tr-TR" b="1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143399" y="1433256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4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759526" y="1433256"/>
            <a:ext cx="5052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13,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074864" y="1430636"/>
            <a:ext cx="5052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40,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585413" y="1433256"/>
            <a:ext cx="63350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121,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8135938" y="1433256"/>
            <a:ext cx="8643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364,…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>
            <a:spLocks noChangeArrowheads="1"/>
          </p:cNvSpPr>
          <p:nvPr/>
        </p:nvSpPr>
        <p:spPr bwMode="auto">
          <a:xfrm>
            <a:off x="226546" y="4725144"/>
            <a:ext cx="8798195" cy="17543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/>
              <a:t>1.Adımın </a:t>
            </a:r>
            <a:r>
              <a:rPr lang="tr-TR" altLang="tr-TR" b="1" dirty="0" smtClean="0"/>
              <a:t>3 </a:t>
            </a:r>
            <a:r>
              <a:rPr lang="tr-TR" altLang="tr-TR" b="1" dirty="0"/>
              <a:t>katından 1 fazla 2.adım,</a:t>
            </a:r>
          </a:p>
          <a:p>
            <a:pPr eaLnBrk="1" hangingPunct="1"/>
            <a:r>
              <a:rPr lang="tr-TR" altLang="tr-TR" b="1" dirty="0"/>
              <a:t>2.Adımın </a:t>
            </a:r>
            <a:r>
              <a:rPr lang="tr-TR" altLang="tr-TR" b="1" dirty="0" smtClean="0"/>
              <a:t>3 </a:t>
            </a:r>
            <a:r>
              <a:rPr lang="tr-TR" altLang="tr-TR" b="1" dirty="0"/>
              <a:t>katından 1 fazla 3.adım,</a:t>
            </a:r>
          </a:p>
          <a:p>
            <a:pPr eaLnBrk="1" hangingPunct="1"/>
            <a:r>
              <a:rPr lang="tr-TR" altLang="tr-TR" b="1" dirty="0"/>
              <a:t>3.Adımın </a:t>
            </a:r>
            <a:r>
              <a:rPr lang="tr-TR" altLang="tr-TR" b="1" dirty="0" smtClean="0"/>
              <a:t>3 </a:t>
            </a:r>
            <a:r>
              <a:rPr lang="tr-TR" altLang="tr-TR" b="1" dirty="0"/>
              <a:t>katından 1 fazla 4.adım,</a:t>
            </a:r>
          </a:p>
          <a:p>
            <a:pPr eaLnBrk="1" hangingPunct="1"/>
            <a:r>
              <a:rPr lang="tr-TR" altLang="tr-TR" b="1" dirty="0"/>
              <a:t>4.Adımın </a:t>
            </a:r>
            <a:r>
              <a:rPr lang="tr-TR" altLang="tr-TR" b="1" dirty="0" smtClean="0"/>
              <a:t>3 </a:t>
            </a:r>
            <a:r>
              <a:rPr lang="tr-TR" altLang="tr-TR" b="1" dirty="0"/>
              <a:t>katından 1 fazla 5.adım,</a:t>
            </a:r>
          </a:p>
          <a:p>
            <a:pPr eaLnBrk="1" hangingPunct="1"/>
            <a:r>
              <a:rPr lang="tr-TR" altLang="tr-TR" b="1" dirty="0"/>
              <a:t>n. Adımın </a:t>
            </a:r>
            <a:r>
              <a:rPr lang="tr-TR" altLang="tr-TR" b="1" dirty="0" smtClean="0"/>
              <a:t>3 </a:t>
            </a:r>
            <a:r>
              <a:rPr lang="tr-TR" altLang="tr-TR" b="1" dirty="0"/>
              <a:t>katından 1 fazla bu örüntünün kuralı </a:t>
            </a:r>
            <a:r>
              <a:rPr lang="tr-TR" altLang="tr-TR" b="1" dirty="0" smtClean="0">
                <a:solidFill>
                  <a:srgbClr val="FF0000"/>
                </a:solidFill>
              </a:rPr>
              <a:t>3n+1’dir.</a:t>
            </a:r>
            <a:r>
              <a:rPr lang="tr-TR" altLang="tr-TR" b="1" dirty="0"/>
              <a:t> dir.Bu kuralda n yerine adım sayısı konmaktadır. 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555776" y="3641296"/>
            <a:ext cx="1872208" cy="86864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2405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35" y="32436"/>
            <a:ext cx="854605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ÖRNEK-2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245693" y="3501008"/>
            <a:ext cx="8712968" cy="2815061"/>
          </a:xfrm>
          <a:prstGeom prst="wedgeRectCallout">
            <a:avLst>
              <a:gd name="adj1" fmla="val -26579"/>
              <a:gd name="adj2" fmla="val -1694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/>
              <a:t>c) Bu örüntünün bir fraktal olup olmadığını gösteriniz?</a:t>
            </a:r>
          </a:p>
          <a:p>
            <a:pPr eaLnBrk="1" hangingPunct="1"/>
            <a:r>
              <a:rPr lang="tr-TR" altLang="tr-TR" b="1" dirty="0"/>
              <a:t>	</a:t>
            </a:r>
            <a:endParaRPr lang="tr-TR" altLang="tr-TR" b="1" dirty="0" smtClean="0"/>
          </a:p>
          <a:p>
            <a:pPr eaLnBrk="1" hangingPunct="1"/>
            <a:r>
              <a:rPr lang="tr-TR" altLang="tr-TR" b="1" dirty="0" smtClean="0"/>
              <a:t>Bu </a:t>
            </a:r>
            <a:r>
              <a:rPr lang="tr-TR" altLang="tr-TR" b="1" dirty="0"/>
              <a:t>örüntünün 1.adımı bir </a:t>
            </a:r>
            <a:r>
              <a:rPr lang="tr-TR" altLang="tr-TR" b="1" dirty="0" smtClean="0"/>
              <a:t>üçgendir. </a:t>
            </a:r>
          </a:p>
          <a:p>
            <a:pPr eaLnBrk="1" hangingPunct="1"/>
            <a:r>
              <a:rPr lang="tr-TR" altLang="tr-TR" b="1" dirty="0"/>
              <a:t>	</a:t>
            </a:r>
            <a:r>
              <a:rPr lang="tr-TR" altLang="tr-TR" b="1" dirty="0" smtClean="0"/>
              <a:t>Son </a:t>
            </a:r>
            <a:r>
              <a:rPr lang="tr-TR" altLang="tr-TR" b="1" dirty="0"/>
              <a:t>adımı da belli oranda küçültülmüş </a:t>
            </a:r>
            <a:r>
              <a:rPr lang="tr-TR" altLang="tr-TR" b="1" dirty="0" smtClean="0"/>
              <a:t>üçgen </a:t>
            </a:r>
            <a:r>
              <a:rPr lang="tr-TR" altLang="tr-TR" b="1" dirty="0"/>
              <a:t>olacağından örüntü bir fraktaldır</a:t>
            </a:r>
            <a:r>
              <a:rPr lang="tr-TR" altLang="tr-TR" b="1" dirty="0" smtClean="0"/>
              <a:t>.</a:t>
            </a:r>
          </a:p>
          <a:p>
            <a:pPr eaLnBrk="1" hangingPunct="1"/>
            <a:endParaRPr lang="tr-TR" altLang="tr-TR" b="1" dirty="0" smtClean="0"/>
          </a:p>
          <a:p>
            <a:pPr marL="0" lvl="1" indent="0" eaLnBrk="1" hangingPunct="1"/>
            <a:r>
              <a:rPr lang="tr-TR" altLang="tr-TR" b="1" dirty="0" smtClean="0"/>
              <a:t>	Bir örüntünün fraktal olması için ilk adımda verilen cismin özelliklerinin (İlk adım üçgen ) son adımda da  belli oranda küçültülmüş veya belli oranda büyütülmüş cisim üzerinde kesinlikle  bulunmasıdır.(Son adım üçgen)</a:t>
            </a:r>
            <a:endParaRPr lang="tr-TR" altLang="tr-TR" b="1" dirty="0"/>
          </a:p>
        </p:txBody>
      </p:sp>
      <p:sp>
        <p:nvSpPr>
          <p:cNvPr id="5" name="Dikdörtgen 4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2405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35" y="32436"/>
            <a:ext cx="854605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ÖRNEK-2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86470" y="3356992"/>
            <a:ext cx="8850025" cy="1296144"/>
          </a:xfrm>
          <a:prstGeom prst="wedgeRectCallout">
            <a:avLst>
              <a:gd name="adj1" fmla="val -26421"/>
              <a:gd name="adj2" fmla="val 3436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/>
              <a:t>d</a:t>
            </a:r>
            <a:r>
              <a:rPr lang="tr-TR" altLang="tr-TR" b="1" dirty="0" smtClean="0"/>
              <a:t>) Bu </a:t>
            </a:r>
            <a:r>
              <a:rPr lang="tr-TR" altLang="tr-TR" b="1" dirty="0"/>
              <a:t>örüntünün </a:t>
            </a:r>
            <a:r>
              <a:rPr lang="tr-TR" altLang="tr-TR" b="1" dirty="0" smtClean="0"/>
              <a:t>6.adımında </a:t>
            </a:r>
            <a:r>
              <a:rPr lang="tr-TR" altLang="tr-TR" b="1" dirty="0"/>
              <a:t>oluşan </a:t>
            </a:r>
            <a:r>
              <a:rPr lang="tr-TR" altLang="tr-TR" b="1" dirty="0" smtClean="0"/>
              <a:t>üçgen </a:t>
            </a:r>
            <a:r>
              <a:rPr lang="tr-TR" altLang="tr-TR" b="1" dirty="0"/>
              <a:t>sayısı aşağıdaki </a:t>
            </a:r>
            <a:r>
              <a:rPr lang="tr-TR" altLang="tr-TR" b="1" dirty="0" smtClean="0"/>
              <a:t>seçeneklerin hangi sinde doğru olarak verilmiştir?</a:t>
            </a:r>
            <a:r>
              <a:rPr lang="tr-TR" altLang="tr-TR" b="1" dirty="0"/>
              <a:t>		</a:t>
            </a:r>
            <a:endParaRPr lang="tr-TR" altLang="tr-TR" b="1" dirty="0" smtClean="0"/>
          </a:p>
          <a:p>
            <a:pPr eaLnBrk="1" hangingPunct="1"/>
            <a:r>
              <a:rPr lang="tr-TR" altLang="tr-TR" b="1" dirty="0"/>
              <a:t>	</a:t>
            </a:r>
            <a:endParaRPr lang="tr-TR" altLang="tr-TR" b="1" dirty="0" smtClean="0"/>
          </a:p>
          <a:p>
            <a:pPr eaLnBrk="1" hangingPunct="1"/>
            <a:r>
              <a:rPr lang="tr-TR" altLang="tr-TR" b="1" dirty="0"/>
              <a:t>	</a:t>
            </a:r>
            <a:r>
              <a:rPr lang="tr-TR" altLang="tr-TR" b="1" dirty="0" smtClean="0"/>
              <a:t>a</a:t>
            </a:r>
            <a:r>
              <a:rPr lang="tr-TR" altLang="tr-TR" b="1" dirty="0"/>
              <a:t>) </a:t>
            </a:r>
            <a:r>
              <a:rPr lang="tr-TR" altLang="tr-TR" b="1" dirty="0" smtClean="0"/>
              <a:t>1093  		b</a:t>
            </a:r>
            <a:r>
              <a:rPr lang="tr-TR" altLang="tr-TR" b="1" dirty="0"/>
              <a:t>) </a:t>
            </a:r>
            <a:r>
              <a:rPr lang="tr-TR" altLang="tr-TR" b="1" dirty="0" smtClean="0"/>
              <a:t>786  		c</a:t>
            </a:r>
            <a:r>
              <a:rPr lang="tr-TR" altLang="tr-TR" b="1" dirty="0"/>
              <a:t>) </a:t>
            </a:r>
            <a:r>
              <a:rPr lang="tr-TR" altLang="tr-TR" b="1" dirty="0" smtClean="0"/>
              <a:t>364  		d</a:t>
            </a:r>
            <a:r>
              <a:rPr lang="tr-TR" altLang="tr-TR" b="1" dirty="0"/>
              <a:t>) </a:t>
            </a:r>
            <a:r>
              <a:rPr lang="tr-TR" altLang="tr-TR" b="1" dirty="0" smtClean="0"/>
              <a:t>121</a:t>
            </a:r>
            <a:endParaRPr lang="tr-TR" altLang="tr-TR" b="1" dirty="0"/>
          </a:p>
          <a:p>
            <a:pPr eaLnBrk="1" hangingPunct="1"/>
            <a:r>
              <a:rPr lang="tr-TR" altLang="tr-TR" b="1" dirty="0"/>
              <a:t>	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86470" y="4813386"/>
            <a:ext cx="8850025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b="1" dirty="0" smtClean="0"/>
              <a:t>1.Adımın 3 katından 1 fazla 2.adım,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4.3+1= 13                      2.adım</a:t>
            </a:r>
          </a:p>
          <a:p>
            <a:r>
              <a:rPr lang="tr-TR" altLang="tr-TR" b="1" dirty="0" smtClean="0"/>
              <a:t>2.Adımın 3 katından 1 fazla 3.adım,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13.3+1=40                     3.adım</a:t>
            </a:r>
          </a:p>
          <a:p>
            <a:r>
              <a:rPr lang="tr-TR" altLang="tr-TR" b="1" dirty="0" smtClean="0"/>
              <a:t>3.Adımın 3 katından 1 fazla 4.adım,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40.3+1=121                   4.adım</a:t>
            </a:r>
          </a:p>
          <a:p>
            <a:r>
              <a:rPr lang="tr-TR" altLang="tr-TR" b="1" dirty="0" smtClean="0"/>
              <a:t>4.Adımın 3 katından 1 fazla 5.adım,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121.3+1=364                 5.adım</a:t>
            </a:r>
          </a:p>
          <a:p>
            <a:r>
              <a:rPr lang="tr-TR" altLang="tr-TR" b="1" dirty="0" smtClean="0"/>
              <a:t>n. Adımın 3 katından 1 fazla bu örüntünün kuralı olan </a:t>
            </a:r>
            <a:r>
              <a:rPr lang="tr-TR" altLang="tr-TR" b="1" dirty="0" smtClean="0">
                <a:solidFill>
                  <a:srgbClr val="FF0000"/>
                </a:solidFill>
              </a:rPr>
              <a:t>3n+1</a:t>
            </a:r>
            <a:r>
              <a:rPr lang="tr-TR" altLang="tr-TR" b="1" dirty="0" smtClean="0"/>
              <a:t> dir.Bu kuralda n yerine adım sayısı konmaktadır. </a:t>
            </a:r>
            <a:r>
              <a:rPr lang="tr-TR" altLang="tr-TR" b="1" dirty="0" smtClean="0">
                <a:solidFill>
                  <a:srgbClr val="FF0000"/>
                </a:solidFill>
              </a:rPr>
              <a:t>364.3+1=1093   6.adım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143399" y="1433256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4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759526" y="1433256"/>
            <a:ext cx="5052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13,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074864" y="1430636"/>
            <a:ext cx="5052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40,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7585413" y="1433256"/>
            <a:ext cx="63350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121,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8135938" y="1433256"/>
            <a:ext cx="8643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364,…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11981" y="4005063"/>
            <a:ext cx="1872208" cy="654891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168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630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ÖRNEK-3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132520" y="4135969"/>
            <a:ext cx="8856984" cy="1021223"/>
          </a:xfrm>
          <a:prstGeom prst="wedgeRectCallout">
            <a:avLst>
              <a:gd name="adj1" fmla="val -24583"/>
              <a:gd name="adj2" fmla="val -3017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000" b="1" dirty="0"/>
              <a:t>a</a:t>
            </a:r>
            <a:r>
              <a:rPr lang="tr-TR" sz="2000" b="1" dirty="0" smtClean="0"/>
              <a:t>) Bu </a:t>
            </a:r>
            <a:r>
              <a:rPr lang="tr-TR" sz="2000" b="1" dirty="0"/>
              <a:t>şekil örüntüsünün karşılığı olan sayı örüntüsü aşağıdakilerden hangisidir?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      a)1,7,21,125,…     b)1,7,15,31,63,…     c)1,7,43,259,1555,…     d)1,7,42,285,…</a:t>
            </a:r>
            <a:endParaRPr lang="tr-TR" sz="2000" b="1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58049" y="314096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924143" y="2640983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340772" y="1772816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0000"/>
                </a:solidFill>
              </a:rPr>
              <a:t>43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471110" y="1867728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0000"/>
                </a:solidFill>
              </a:rPr>
              <a:t>259,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7064781" y="1867728"/>
            <a:ext cx="984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1555,…</a:t>
            </a:r>
          </a:p>
        </p:txBody>
      </p:sp>
      <p:sp>
        <p:nvSpPr>
          <p:cNvPr id="11" name="Dikdörtgen 10"/>
          <p:cNvSpPr>
            <a:spLocks noChangeArrowheads="1"/>
          </p:cNvSpPr>
          <p:nvPr/>
        </p:nvSpPr>
        <p:spPr bwMode="auto">
          <a:xfrm>
            <a:off x="110696" y="5229200"/>
            <a:ext cx="8878808" cy="147732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latin typeface="+mn-lt"/>
              </a:rPr>
              <a:t>1.Adımın </a:t>
            </a:r>
            <a:r>
              <a:rPr lang="tr-TR" altLang="tr-TR" b="1" dirty="0" smtClean="0">
                <a:latin typeface="+mn-lt"/>
              </a:rPr>
              <a:t>6 </a:t>
            </a:r>
            <a:r>
              <a:rPr lang="tr-TR" altLang="tr-TR" b="1" dirty="0">
                <a:latin typeface="+mn-lt"/>
              </a:rPr>
              <a:t>katından 1 fazla 2.adım</a:t>
            </a:r>
            <a:r>
              <a:rPr lang="tr-TR" altLang="tr-TR" b="1" dirty="0" smtClean="0">
                <a:latin typeface="+mn-lt"/>
              </a:rPr>
              <a:t>,                                 </a:t>
            </a:r>
            <a:r>
              <a:rPr lang="tr-TR" altLang="tr-TR" b="1" dirty="0" smtClean="0">
                <a:solidFill>
                  <a:srgbClr val="FF0000"/>
                </a:solidFill>
                <a:latin typeface="+mn-lt"/>
              </a:rPr>
              <a:t>1.6+1=7                     2.adım</a:t>
            </a:r>
            <a:endParaRPr lang="tr-TR" altLang="tr-TR" b="1" dirty="0">
              <a:solidFill>
                <a:srgbClr val="FF0000"/>
              </a:solidFill>
              <a:latin typeface="+mn-lt"/>
            </a:endParaRPr>
          </a:p>
          <a:p>
            <a:pPr eaLnBrk="1" hangingPunct="1"/>
            <a:r>
              <a:rPr lang="tr-TR" altLang="tr-TR" b="1" dirty="0">
                <a:latin typeface="+mn-lt"/>
              </a:rPr>
              <a:t>2.Adımın </a:t>
            </a:r>
            <a:r>
              <a:rPr lang="tr-TR" altLang="tr-TR" b="1" dirty="0" smtClean="0">
                <a:latin typeface="+mn-lt"/>
              </a:rPr>
              <a:t>6 </a:t>
            </a:r>
            <a:r>
              <a:rPr lang="tr-TR" altLang="tr-TR" b="1" dirty="0">
                <a:latin typeface="+mn-lt"/>
              </a:rPr>
              <a:t>katından 1 fazla 3.adım</a:t>
            </a:r>
            <a:r>
              <a:rPr lang="tr-TR" altLang="tr-TR" b="1" dirty="0" smtClean="0">
                <a:latin typeface="+mn-lt"/>
              </a:rPr>
              <a:t>,		      </a:t>
            </a:r>
            <a:r>
              <a:rPr lang="tr-TR" altLang="tr-TR" b="1" dirty="0" smtClean="0">
                <a:solidFill>
                  <a:srgbClr val="FF0000"/>
                </a:solidFill>
                <a:latin typeface="+mn-lt"/>
              </a:rPr>
              <a:t>7.6+1=43                      3.adım</a:t>
            </a:r>
            <a:endParaRPr lang="tr-TR" altLang="tr-TR" b="1" dirty="0">
              <a:solidFill>
                <a:srgbClr val="FF0000"/>
              </a:solidFill>
              <a:latin typeface="+mn-lt"/>
            </a:endParaRPr>
          </a:p>
          <a:p>
            <a:pPr eaLnBrk="1" hangingPunct="1"/>
            <a:r>
              <a:rPr lang="tr-TR" altLang="tr-TR" b="1" dirty="0">
                <a:latin typeface="+mn-lt"/>
              </a:rPr>
              <a:t>3.Adımın </a:t>
            </a:r>
            <a:r>
              <a:rPr lang="tr-TR" altLang="tr-TR" b="1" dirty="0" smtClean="0">
                <a:latin typeface="+mn-lt"/>
              </a:rPr>
              <a:t>6 </a:t>
            </a:r>
            <a:r>
              <a:rPr lang="tr-TR" altLang="tr-TR" b="1" dirty="0">
                <a:latin typeface="+mn-lt"/>
              </a:rPr>
              <a:t>katından 1 fazla 4.adım</a:t>
            </a:r>
            <a:r>
              <a:rPr lang="tr-TR" altLang="tr-TR" b="1" dirty="0" smtClean="0">
                <a:latin typeface="+mn-lt"/>
              </a:rPr>
              <a:t>,		      </a:t>
            </a:r>
            <a:r>
              <a:rPr lang="tr-TR" altLang="tr-TR" b="1" dirty="0" smtClean="0">
                <a:solidFill>
                  <a:srgbClr val="FF0000"/>
                </a:solidFill>
                <a:latin typeface="+mn-lt"/>
              </a:rPr>
              <a:t>43.6+1=259                  4.adım</a:t>
            </a:r>
            <a:endParaRPr lang="tr-TR" altLang="tr-TR" b="1" dirty="0">
              <a:solidFill>
                <a:srgbClr val="FF0000"/>
              </a:solidFill>
              <a:latin typeface="+mn-lt"/>
            </a:endParaRPr>
          </a:p>
          <a:p>
            <a:pPr eaLnBrk="1" hangingPunct="1"/>
            <a:r>
              <a:rPr lang="tr-TR" altLang="tr-TR" b="1" dirty="0">
                <a:latin typeface="+mn-lt"/>
              </a:rPr>
              <a:t>4.Adımın </a:t>
            </a:r>
            <a:r>
              <a:rPr lang="tr-TR" altLang="tr-TR" b="1" dirty="0" smtClean="0">
                <a:latin typeface="+mn-lt"/>
              </a:rPr>
              <a:t>6 </a:t>
            </a:r>
            <a:r>
              <a:rPr lang="tr-TR" altLang="tr-TR" b="1" dirty="0">
                <a:latin typeface="+mn-lt"/>
              </a:rPr>
              <a:t>katından 1 fazla 5.adım</a:t>
            </a:r>
            <a:r>
              <a:rPr lang="tr-TR" altLang="tr-TR" b="1" dirty="0" smtClean="0">
                <a:latin typeface="+mn-lt"/>
              </a:rPr>
              <a:t>,                                 </a:t>
            </a:r>
            <a:r>
              <a:rPr lang="tr-TR" altLang="tr-TR" b="1" dirty="0" smtClean="0">
                <a:solidFill>
                  <a:srgbClr val="FF0000"/>
                </a:solidFill>
                <a:latin typeface="+mn-lt"/>
              </a:rPr>
              <a:t>259.6+1=1555          5.adım</a:t>
            </a:r>
          </a:p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  <a:latin typeface="+mn-lt"/>
              </a:rPr>
              <a:t>Şekil Örüntüsü   1,7,43,259,1555,… şeklinde sayı örüntüsüne dönüşür.</a:t>
            </a:r>
            <a:endParaRPr lang="tr-TR" altLang="tr-TR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295584" y="4502301"/>
            <a:ext cx="2292640" cy="654891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1183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8352928" cy="3677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ÖRNEK-3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9512" y="3933056"/>
            <a:ext cx="8867031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/>
              <a:t>b)Bu örüntünün kuralı aşağıdaki seçeneklerden hangisidir?</a:t>
            </a:r>
          </a:p>
          <a:p>
            <a:endParaRPr lang="tr-TR" sz="600" b="1" dirty="0" smtClean="0"/>
          </a:p>
          <a:p>
            <a:r>
              <a:rPr lang="tr-TR" sz="2400" b="1" dirty="0" smtClean="0"/>
              <a:t>	a) 3n+1   	 b) 5n+1  	     c) 2n+1 	d) 6n+1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41532" y="3045069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807626" y="2545084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224255" y="1676917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0000"/>
                </a:solidFill>
              </a:rPr>
              <a:t>43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6354593" y="1771829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0000"/>
                </a:solidFill>
              </a:rPr>
              <a:t>259,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948264" y="1771829"/>
            <a:ext cx="984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1555,…</a:t>
            </a:r>
          </a:p>
        </p:txBody>
      </p:sp>
      <p:sp>
        <p:nvSpPr>
          <p:cNvPr id="10" name="Dikdörtgen 9"/>
          <p:cNvSpPr>
            <a:spLocks noChangeArrowheads="1"/>
          </p:cNvSpPr>
          <p:nvPr/>
        </p:nvSpPr>
        <p:spPr bwMode="auto">
          <a:xfrm>
            <a:off x="179513" y="4941168"/>
            <a:ext cx="8881990" cy="17543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latin typeface="+mn-lt"/>
              </a:rPr>
              <a:t>1.Adımın </a:t>
            </a:r>
            <a:r>
              <a:rPr lang="tr-TR" altLang="tr-TR" b="1" dirty="0" smtClean="0">
                <a:latin typeface="+mn-lt"/>
              </a:rPr>
              <a:t>6 </a:t>
            </a:r>
            <a:r>
              <a:rPr lang="tr-TR" altLang="tr-TR" b="1" dirty="0">
                <a:latin typeface="+mn-lt"/>
              </a:rPr>
              <a:t>katından 1 fazla 2.adım,</a:t>
            </a:r>
          </a:p>
          <a:p>
            <a:pPr eaLnBrk="1" hangingPunct="1"/>
            <a:r>
              <a:rPr lang="tr-TR" altLang="tr-TR" b="1" dirty="0">
                <a:latin typeface="+mn-lt"/>
              </a:rPr>
              <a:t>2.Adımın </a:t>
            </a:r>
            <a:r>
              <a:rPr lang="tr-TR" altLang="tr-TR" b="1" dirty="0" smtClean="0">
                <a:latin typeface="+mn-lt"/>
              </a:rPr>
              <a:t>6 </a:t>
            </a:r>
            <a:r>
              <a:rPr lang="tr-TR" altLang="tr-TR" b="1" dirty="0">
                <a:latin typeface="+mn-lt"/>
              </a:rPr>
              <a:t>katından 1 fazla 3.adım,</a:t>
            </a:r>
          </a:p>
          <a:p>
            <a:pPr eaLnBrk="1" hangingPunct="1"/>
            <a:r>
              <a:rPr lang="tr-TR" altLang="tr-TR" b="1" dirty="0">
                <a:latin typeface="+mn-lt"/>
              </a:rPr>
              <a:t>3.Adımın </a:t>
            </a:r>
            <a:r>
              <a:rPr lang="tr-TR" altLang="tr-TR" b="1" dirty="0" smtClean="0">
                <a:latin typeface="+mn-lt"/>
              </a:rPr>
              <a:t>6 </a:t>
            </a:r>
            <a:r>
              <a:rPr lang="tr-TR" altLang="tr-TR" b="1" dirty="0">
                <a:latin typeface="+mn-lt"/>
              </a:rPr>
              <a:t>katından 1 fazla 4.adım,</a:t>
            </a:r>
          </a:p>
          <a:p>
            <a:pPr eaLnBrk="1" hangingPunct="1"/>
            <a:r>
              <a:rPr lang="tr-TR" altLang="tr-TR" b="1" dirty="0">
                <a:latin typeface="+mn-lt"/>
              </a:rPr>
              <a:t>4.Adımın </a:t>
            </a:r>
            <a:r>
              <a:rPr lang="tr-TR" altLang="tr-TR" b="1" dirty="0" smtClean="0">
                <a:latin typeface="+mn-lt"/>
              </a:rPr>
              <a:t>6 </a:t>
            </a:r>
            <a:r>
              <a:rPr lang="tr-TR" altLang="tr-TR" b="1" dirty="0">
                <a:latin typeface="+mn-lt"/>
              </a:rPr>
              <a:t>katından 1 fazla 5.adım,</a:t>
            </a:r>
          </a:p>
          <a:p>
            <a:pPr eaLnBrk="1" hangingPunct="1"/>
            <a:r>
              <a:rPr lang="tr-TR" altLang="tr-TR" b="1" dirty="0">
                <a:latin typeface="+mn-lt"/>
              </a:rPr>
              <a:t>n. Adımın </a:t>
            </a:r>
            <a:r>
              <a:rPr lang="tr-TR" altLang="tr-TR" b="1" dirty="0" smtClean="0">
                <a:latin typeface="+mn-lt"/>
              </a:rPr>
              <a:t>6 </a:t>
            </a:r>
            <a:r>
              <a:rPr lang="tr-TR" altLang="tr-TR" b="1" dirty="0">
                <a:latin typeface="+mn-lt"/>
              </a:rPr>
              <a:t>katından 1 fazla bu örüntünün kuralı </a:t>
            </a:r>
            <a:r>
              <a:rPr lang="tr-TR" altLang="tr-TR" b="1" dirty="0" smtClean="0">
                <a:solidFill>
                  <a:srgbClr val="FF0000"/>
                </a:solidFill>
                <a:latin typeface="+mn-lt"/>
              </a:rPr>
              <a:t>6n+1’dir.</a:t>
            </a:r>
            <a:r>
              <a:rPr lang="tr-TR" altLang="tr-TR" b="1" dirty="0">
                <a:latin typeface="+mn-lt"/>
              </a:rPr>
              <a:t> Bu kuralda n yerine adım sayısı konmaktadır. 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354593" y="4394721"/>
            <a:ext cx="1761489" cy="47109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4529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136904" cy="3582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ÖRNEK-3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79512" y="3789040"/>
            <a:ext cx="8856984" cy="2815061"/>
          </a:xfrm>
          <a:prstGeom prst="wedgeRectCallout">
            <a:avLst>
              <a:gd name="adj1" fmla="val -26579"/>
              <a:gd name="adj2" fmla="val -1694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/>
              <a:t>c) Bu örüntünün bir fraktal olup olmadığını gösteriniz?</a:t>
            </a:r>
          </a:p>
          <a:p>
            <a:pPr eaLnBrk="1" hangingPunct="1"/>
            <a:r>
              <a:rPr lang="tr-TR" altLang="tr-TR" b="1" dirty="0"/>
              <a:t>	</a:t>
            </a:r>
            <a:endParaRPr lang="tr-TR" altLang="tr-TR" b="1" dirty="0" smtClean="0"/>
          </a:p>
          <a:p>
            <a:pPr eaLnBrk="1" hangingPunct="1"/>
            <a:r>
              <a:rPr lang="tr-TR" altLang="tr-TR" b="1" dirty="0" smtClean="0"/>
              <a:t>Bu </a:t>
            </a:r>
            <a:r>
              <a:rPr lang="tr-TR" altLang="tr-TR" b="1" dirty="0"/>
              <a:t>örüntünün 1.adımı bir </a:t>
            </a:r>
            <a:r>
              <a:rPr lang="tr-TR" altLang="tr-TR" b="1" dirty="0" smtClean="0"/>
              <a:t>düzgün altıgendir. </a:t>
            </a:r>
          </a:p>
          <a:p>
            <a:pPr eaLnBrk="1" hangingPunct="1"/>
            <a:r>
              <a:rPr lang="tr-TR" altLang="tr-TR" b="1" dirty="0"/>
              <a:t>	</a:t>
            </a:r>
            <a:r>
              <a:rPr lang="tr-TR" altLang="tr-TR" b="1" dirty="0" smtClean="0"/>
              <a:t>Son </a:t>
            </a:r>
            <a:r>
              <a:rPr lang="tr-TR" altLang="tr-TR" b="1" dirty="0"/>
              <a:t>adımı da belli oranda küçültülmüş </a:t>
            </a:r>
            <a:r>
              <a:rPr lang="tr-TR" altLang="tr-TR" b="1" dirty="0" smtClean="0"/>
              <a:t>düzgün altıgen </a:t>
            </a:r>
            <a:r>
              <a:rPr lang="tr-TR" altLang="tr-TR" b="1" dirty="0"/>
              <a:t>olacağından örüntü bir fraktaldır</a:t>
            </a:r>
            <a:r>
              <a:rPr lang="tr-TR" altLang="tr-TR" b="1" dirty="0" smtClean="0"/>
              <a:t>.</a:t>
            </a:r>
          </a:p>
          <a:p>
            <a:pPr eaLnBrk="1" hangingPunct="1"/>
            <a:endParaRPr lang="tr-TR" altLang="tr-TR" b="1" dirty="0" smtClean="0"/>
          </a:p>
          <a:p>
            <a:pPr marL="0" lvl="1" indent="0" eaLnBrk="1" hangingPunct="1"/>
            <a:r>
              <a:rPr lang="tr-TR" altLang="tr-TR" b="1" dirty="0" smtClean="0"/>
              <a:t>	Bir örüntünün fraktal olması için ilk adımda verilen cismin özelliklerinin (İlk adım düzgün altıgen ) son adımda da  belli oranda küçültülmüş veya belli oranda büyütülmüş cisim üzerinde kesinlikle  bulunmasıdır.(Son adım düzgün altıgen)</a:t>
            </a:r>
            <a:endParaRPr lang="tr-TR" altLang="tr-TR" b="1" dirty="0"/>
          </a:p>
        </p:txBody>
      </p:sp>
      <p:sp>
        <p:nvSpPr>
          <p:cNvPr id="5" name="Dikdörtgen 4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6560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064896" cy="355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ÖRNEK-3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73151" y="3789040"/>
            <a:ext cx="8850025" cy="1080120"/>
          </a:xfrm>
          <a:prstGeom prst="wedgeRectCallout">
            <a:avLst>
              <a:gd name="adj1" fmla="val -26421"/>
              <a:gd name="adj2" fmla="val 3436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/>
              <a:t>d</a:t>
            </a:r>
            <a:r>
              <a:rPr lang="tr-TR" altLang="tr-TR" b="1" dirty="0" smtClean="0"/>
              <a:t>) Bu </a:t>
            </a:r>
            <a:r>
              <a:rPr lang="tr-TR" altLang="tr-TR" b="1" dirty="0"/>
              <a:t>örüntünün </a:t>
            </a:r>
            <a:r>
              <a:rPr lang="tr-TR" altLang="tr-TR" b="1" dirty="0" smtClean="0"/>
              <a:t>6.adımında </a:t>
            </a:r>
            <a:r>
              <a:rPr lang="tr-TR" altLang="tr-TR" b="1" dirty="0"/>
              <a:t>oluşan </a:t>
            </a:r>
            <a:r>
              <a:rPr lang="tr-TR" altLang="tr-TR" b="1" dirty="0" smtClean="0"/>
              <a:t>düzgün altıgen </a:t>
            </a:r>
            <a:r>
              <a:rPr lang="tr-TR" altLang="tr-TR" b="1" dirty="0"/>
              <a:t>sayısı aşağıdaki </a:t>
            </a:r>
            <a:r>
              <a:rPr lang="tr-TR" altLang="tr-TR" b="1" dirty="0" smtClean="0"/>
              <a:t>seçenek </a:t>
            </a:r>
            <a:r>
              <a:rPr lang="tr-TR" altLang="tr-TR" b="1" dirty="0" err="1" smtClean="0"/>
              <a:t>lerin</a:t>
            </a:r>
            <a:r>
              <a:rPr lang="tr-TR" altLang="tr-TR" b="1" dirty="0" smtClean="0"/>
              <a:t> hangisinde doğru olarak verilmiştir?</a:t>
            </a:r>
            <a:r>
              <a:rPr lang="tr-TR" altLang="tr-TR" sz="1100" b="1" dirty="0"/>
              <a:t>		</a:t>
            </a:r>
            <a:endParaRPr lang="tr-TR" altLang="tr-TR" sz="1100" b="1" dirty="0" smtClean="0"/>
          </a:p>
          <a:p>
            <a:pPr eaLnBrk="1" hangingPunct="1"/>
            <a:r>
              <a:rPr lang="tr-TR" altLang="tr-TR" sz="1100" b="1" dirty="0"/>
              <a:t>	</a:t>
            </a:r>
            <a:endParaRPr lang="tr-TR" altLang="tr-TR" sz="1100" b="1" dirty="0" smtClean="0"/>
          </a:p>
          <a:p>
            <a:pPr eaLnBrk="1" hangingPunct="1"/>
            <a:r>
              <a:rPr lang="tr-TR" altLang="tr-TR" b="1" dirty="0"/>
              <a:t>	</a:t>
            </a:r>
            <a:r>
              <a:rPr lang="tr-TR" altLang="tr-TR" b="1" dirty="0" smtClean="0"/>
              <a:t>a</a:t>
            </a:r>
            <a:r>
              <a:rPr lang="tr-TR" altLang="tr-TR" b="1" dirty="0"/>
              <a:t>) </a:t>
            </a:r>
            <a:r>
              <a:rPr lang="tr-TR" altLang="tr-TR" b="1" dirty="0" smtClean="0"/>
              <a:t>5432  		b</a:t>
            </a:r>
            <a:r>
              <a:rPr lang="tr-TR" altLang="tr-TR" b="1" dirty="0"/>
              <a:t>) </a:t>
            </a:r>
            <a:r>
              <a:rPr lang="tr-TR" altLang="tr-TR" b="1" dirty="0" smtClean="0"/>
              <a:t>4568  	c)9331  		d</a:t>
            </a:r>
            <a:r>
              <a:rPr lang="tr-TR" altLang="tr-TR" b="1" dirty="0"/>
              <a:t>) </a:t>
            </a:r>
            <a:r>
              <a:rPr lang="tr-TR" altLang="tr-TR" b="1" dirty="0" smtClean="0"/>
              <a:t>7428</a:t>
            </a:r>
            <a:endParaRPr lang="tr-TR" altLang="tr-TR" b="1" dirty="0"/>
          </a:p>
          <a:p>
            <a:pPr eaLnBrk="1" hangingPunct="1"/>
            <a:r>
              <a:rPr lang="tr-TR" altLang="tr-TR" b="1" dirty="0"/>
              <a:t>	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81869" y="2858924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669852" y="2492211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049243" y="1661510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43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6344784" y="1573066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0000"/>
                </a:solidFill>
              </a:rPr>
              <a:t>259,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938455" y="1573066"/>
            <a:ext cx="984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1555,…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86470" y="4883402"/>
            <a:ext cx="8850025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b="1" dirty="0" smtClean="0"/>
              <a:t>1.Adımın 6 katından 1 fazla 2.adım,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1.6+1= 7                      2.adım</a:t>
            </a:r>
          </a:p>
          <a:p>
            <a:r>
              <a:rPr lang="tr-TR" altLang="tr-TR" b="1" dirty="0" smtClean="0"/>
              <a:t>2.Adımın 6 katından 1 fazla 3.adım,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7.6+1=43                     3.adım</a:t>
            </a:r>
          </a:p>
          <a:p>
            <a:r>
              <a:rPr lang="tr-TR" altLang="tr-TR" b="1" dirty="0" smtClean="0"/>
              <a:t>3.Adımın 6 katından 1 fazla 4.adım,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43.6+1=259                 4.adım</a:t>
            </a:r>
          </a:p>
          <a:p>
            <a:r>
              <a:rPr lang="tr-TR" altLang="tr-TR" b="1" dirty="0" smtClean="0"/>
              <a:t>4.Adımın 6 katından 1 fazla 5.adım,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259.6+1=1555             5.adım</a:t>
            </a:r>
          </a:p>
          <a:p>
            <a:r>
              <a:rPr lang="tr-TR" altLang="tr-TR" b="1" dirty="0" smtClean="0"/>
              <a:t>n. Adımın 6 katından 1 fazla bu örüntünün kuralı olan </a:t>
            </a:r>
            <a:r>
              <a:rPr lang="tr-TR" altLang="tr-TR" b="1" dirty="0" smtClean="0">
                <a:solidFill>
                  <a:srgbClr val="FF0000"/>
                </a:solidFill>
              </a:rPr>
              <a:t>6n+1</a:t>
            </a:r>
            <a:r>
              <a:rPr lang="tr-TR" altLang="tr-TR" b="1" dirty="0" smtClean="0"/>
              <a:t> dir.Bu kuralda n yerine adım sayısı konmaktadır. </a:t>
            </a:r>
            <a:r>
              <a:rPr lang="tr-TR" altLang="tr-TR" b="1" dirty="0" smtClean="0">
                <a:solidFill>
                  <a:srgbClr val="FF0000"/>
                </a:solidFill>
              </a:rPr>
              <a:t>1555.6+1=9331   6.adım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4340855" y="4394721"/>
            <a:ext cx="1761489" cy="47109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0886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4282"/>
            <a:ext cx="813435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ÖRNEK-4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73150" y="2355195"/>
            <a:ext cx="8850025" cy="1080120"/>
          </a:xfrm>
          <a:prstGeom prst="wedgeRectCallout">
            <a:avLst>
              <a:gd name="adj1" fmla="val -26421"/>
              <a:gd name="adj2" fmla="val 3436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/>
              <a:t>a) Bu </a:t>
            </a:r>
            <a:r>
              <a:rPr lang="tr-TR" altLang="tr-TR" b="1" dirty="0"/>
              <a:t>örüntünün </a:t>
            </a:r>
            <a:r>
              <a:rPr lang="tr-TR" altLang="tr-TR" b="1" dirty="0" smtClean="0"/>
              <a:t>6.adımında </a:t>
            </a:r>
            <a:r>
              <a:rPr lang="tr-TR" altLang="tr-TR" b="1" dirty="0"/>
              <a:t>oluşan </a:t>
            </a:r>
            <a:r>
              <a:rPr lang="tr-TR" altLang="tr-TR" b="1" dirty="0" smtClean="0"/>
              <a:t>üçgen </a:t>
            </a:r>
            <a:r>
              <a:rPr lang="tr-TR" altLang="tr-TR" b="1" dirty="0"/>
              <a:t>sayısı aşağıdaki </a:t>
            </a:r>
            <a:r>
              <a:rPr lang="tr-TR" altLang="tr-TR" b="1" dirty="0" smtClean="0"/>
              <a:t>seçeneklerin hangi sinde doğru olarak verilmiştir?</a:t>
            </a:r>
            <a:r>
              <a:rPr lang="tr-TR" altLang="tr-TR" sz="1100" b="1" dirty="0"/>
              <a:t>		</a:t>
            </a:r>
            <a:endParaRPr lang="tr-TR" altLang="tr-TR" sz="1100" b="1" dirty="0" smtClean="0"/>
          </a:p>
          <a:p>
            <a:pPr eaLnBrk="1" hangingPunct="1"/>
            <a:r>
              <a:rPr lang="tr-TR" altLang="tr-TR" sz="1100" b="1" dirty="0"/>
              <a:t>	</a:t>
            </a:r>
            <a:endParaRPr lang="tr-TR" altLang="tr-TR" sz="1100" b="1" dirty="0" smtClean="0"/>
          </a:p>
          <a:p>
            <a:pPr eaLnBrk="1" hangingPunct="1"/>
            <a:r>
              <a:rPr lang="tr-TR" altLang="tr-TR" b="1" dirty="0"/>
              <a:t>	</a:t>
            </a:r>
            <a:r>
              <a:rPr lang="tr-TR" altLang="tr-TR" b="1" dirty="0" smtClean="0"/>
              <a:t>a</a:t>
            </a:r>
            <a:r>
              <a:rPr lang="tr-TR" altLang="tr-TR" b="1" dirty="0"/>
              <a:t>) </a:t>
            </a:r>
            <a:r>
              <a:rPr lang="tr-TR" altLang="tr-TR" b="1" dirty="0" smtClean="0"/>
              <a:t>786  		b</a:t>
            </a:r>
            <a:r>
              <a:rPr lang="tr-TR" altLang="tr-TR" b="1" dirty="0"/>
              <a:t>) </a:t>
            </a:r>
            <a:r>
              <a:rPr lang="tr-TR" altLang="tr-TR" b="1" dirty="0" smtClean="0"/>
              <a:t>1457  	c) 161  		d</a:t>
            </a:r>
            <a:r>
              <a:rPr lang="tr-TR" altLang="tr-TR" b="1" dirty="0"/>
              <a:t>) </a:t>
            </a:r>
            <a:r>
              <a:rPr lang="tr-TR" altLang="tr-TR" b="1" dirty="0" smtClean="0"/>
              <a:t>485</a:t>
            </a:r>
            <a:endParaRPr lang="tr-TR" altLang="tr-TR" b="1" dirty="0"/>
          </a:p>
          <a:p>
            <a:pPr eaLnBrk="1" hangingPunct="1"/>
            <a:r>
              <a:rPr lang="tr-TR" altLang="tr-TR" b="1" dirty="0"/>
              <a:t>	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619672" y="1145813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/>
              <a:t>1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598321" y="1133471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 smtClean="0"/>
              <a:t>5</a:t>
            </a:r>
            <a:endParaRPr lang="tr-TR" b="1" dirty="0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431726" y="1126737"/>
            <a:ext cx="44114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 smtClean="0"/>
              <a:t>17</a:t>
            </a:r>
            <a:endParaRPr lang="tr-TR" b="1" dirty="0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948264" y="760025"/>
            <a:ext cx="5052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 smtClean="0"/>
              <a:t>53,</a:t>
            </a:r>
            <a:endParaRPr lang="tr-TR" b="1" dirty="0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7353297" y="776481"/>
            <a:ext cx="8643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 smtClean="0"/>
              <a:t>161,…</a:t>
            </a:r>
            <a:endParaRPr lang="tr-TR" b="1" dirty="0"/>
          </a:p>
        </p:txBody>
      </p:sp>
      <p:sp>
        <p:nvSpPr>
          <p:cNvPr id="12" name="Dikdörtgen 11"/>
          <p:cNvSpPr/>
          <p:nvPr/>
        </p:nvSpPr>
        <p:spPr>
          <a:xfrm>
            <a:off x="173149" y="4149080"/>
            <a:ext cx="8850025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b="1" dirty="0" smtClean="0"/>
              <a:t>1.Adımın 3 katından 2 fazla 2.adım,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1.3+2= </a:t>
            </a:r>
            <a:r>
              <a:rPr lang="tr-TR" altLang="tr-TR" b="1" dirty="0">
                <a:solidFill>
                  <a:srgbClr val="FF0000"/>
                </a:solidFill>
              </a:rPr>
              <a:t>5</a:t>
            </a:r>
            <a:r>
              <a:rPr lang="tr-TR" altLang="tr-TR" b="1" dirty="0" smtClean="0">
                <a:solidFill>
                  <a:srgbClr val="FF0000"/>
                </a:solidFill>
              </a:rPr>
              <a:t>                      2.adım</a:t>
            </a:r>
          </a:p>
          <a:p>
            <a:r>
              <a:rPr lang="tr-TR" altLang="tr-TR" b="1" dirty="0" smtClean="0"/>
              <a:t>2.Adımın 3 katından 2 fazla 3.adım,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5.3+2=17                     3.adım</a:t>
            </a:r>
          </a:p>
          <a:p>
            <a:r>
              <a:rPr lang="tr-TR" altLang="tr-TR" b="1" dirty="0" smtClean="0"/>
              <a:t>3.Adımın 3 katından 2 fazla 4.adım,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17.3+2=53                   4.adım</a:t>
            </a:r>
          </a:p>
          <a:p>
            <a:r>
              <a:rPr lang="tr-TR" altLang="tr-TR" b="1" dirty="0" smtClean="0"/>
              <a:t>4.Adımın 3 katından 2 fazla 5.adım,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53.3+2=161                 5.adım</a:t>
            </a:r>
          </a:p>
          <a:p>
            <a:r>
              <a:rPr lang="tr-TR" altLang="tr-TR" b="1" dirty="0" smtClean="0"/>
              <a:t>n. Adımın 3 katından 2 fazla bu örüntünün kuralı olan </a:t>
            </a:r>
            <a:r>
              <a:rPr lang="tr-TR" altLang="tr-TR" b="1" dirty="0" smtClean="0">
                <a:solidFill>
                  <a:srgbClr val="FF0000"/>
                </a:solidFill>
              </a:rPr>
              <a:t>3n+2</a:t>
            </a:r>
            <a:r>
              <a:rPr lang="tr-TR" altLang="tr-TR" b="1" dirty="0" smtClean="0"/>
              <a:t> dir.Bu kuralda n yerine adım sayısı konmaktadır. </a:t>
            </a:r>
            <a:r>
              <a:rPr lang="tr-TR" altLang="tr-TR" b="1" dirty="0" smtClean="0">
                <a:solidFill>
                  <a:srgbClr val="FF0000"/>
                </a:solidFill>
              </a:rPr>
              <a:t>161.3+2=485   6.adım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6156176" y="2708919"/>
            <a:ext cx="1761489" cy="726395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3864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738917" y="6352707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16631"/>
            <a:ext cx="8305800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ÖRNEK-5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09452" y="2785479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699792" y="232750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156176" y="1665057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26</a:t>
            </a:r>
          </a:p>
        </p:txBody>
      </p:sp>
      <p:sp>
        <p:nvSpPr>
          <p:cNvPr id="8" name="Dikdörtgen 7"/>
          <p:cNvSpPr/>
          <p:nvPr/>
        </p:nvSpPr>
        <p:spPr>
          <a:xfrm>
            <a:off x="7360729" y="220147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106,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955764" y="232476"/>
            <a:ext cx="758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426,…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46987" y="4950196"/>
            <a:ext cx="8850025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b="1" dirty="0" smtClean="0"/>
              <a:t>1.Adımın 4 katından 2 fazla 2.adım,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1.4+2= 6                         2.adım</a:t>
            </a:r>
          </a:p>
          <a:p>
            <a:r>
              <a:rPr lang="tr-TR" altLang="tr-TR" b="1" dirty="0" smtClean="0"/>
              <a:t>2.Adımın 4 katından 2 fazla 3.adım,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6.4+2=26                        3.adım</a:t>
            </a:r>
          </a:p>
          <a:p>
            <a:r>
              <a:rPr lang="tr-TR" altLang="tr-TR" b="1" dirty="0" smtClean="0"/>
              <a:t>3.Adımın 4 katından 2 fazla 4.adım,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26.4+2=106                   4.adım</a:t>
            </a:r>
          </a:p>
          <a:p>
            <a:r>
              <a:rPr lang="tr-TR" altLang="tr-TR" b="1" dirty="0" smtClean="0"/>
              <a:t>4.Adımın 4 katından 2 fazla 5.adım,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106.4+2=426                 5.adım</a:t>
            </a:r>
          </a:p>
          <a:p>
            <a:r>
              <a:rPr lang="tr-TR" altLang="tr-TR" b="1" dirty="0" smtClean="0"/>
              <a:t>n. Adımın 4 katından 2 fazla bu örüntünün kuralı olan </a:t>
            </a:r>
            <a:r>
              <a:rPr lang="tr-TR" altLang="tr-TR" b="1" dirty="0" smtClean="0">
                <a:solidFill>
                  <a:srgbClr val="FF0000"/>
                </a:solidFill>
              </a:rPr>
              <a:t>4n+2</a:t>
            </a:r>
            <a:r>
              <a:rPr lang="tr-TR" altLang="tr-TR" b="1" dirty="0" smtClean="0"/>
              <a:t> dir.Bu kuralda n yerine adım sayısı konmaktadır. </a:t>
            </a:r>
            <a:r>
              <a:rPr lang="tr-TR" altLang="tr-TR" b="1" dirty="0" smtClean="0">
                <a:solidFill>
                  <a:srgbClr val="FF0000"/>
                </a:solidFill>
              </a:rPr>
              <a:t>161.4+2=485   6.adım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312541" y="4389547"/>
            <a:ext cx="1761489" cy="560649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233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107504" y="180571"/>
            <a:ext cx="8928992" cy="1773238"/>
          </a:xfrm>
          <a:prstGeom prst="wedgeRectCallout">
            <a:avLst>
              <a:gd name="adj1" fmla="val -30366"/>
              <a:gd name="adj2" fmla="val -1043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>
                <a:solidFill>
                  <a:srgbClr val="FF0000"/>
                </a:solidFill>
              </a:rPr>
              <a:t>FRAKTAL (KENDİNE BENZERLİK)</a:t>
            </a:r>
          </a:p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1)</a:t>
            </a:r>
            <a:r>
              <a:rPr lang="tr-TR" altLang="tr-TR" b="1" dirty="0"/>
              <a:t> Bir şeklin belli bir oranda küçültülmüş veya belli bir oranda büyütülmüş modelleri ile inşa edilen örüntülere FRAKTAL denir. </a:t>
            </a:r>
          </a:p>
          <a:p>
            <a:pPr eaLnBrk="1" hangingPunct="1"/>
            <a:r>
              <a:rPr lang="tr-TR" altLang="tr-TR" b="1" dirty="0"/>
              <a:t>	Her örüntü bir fraktal </a:t>
            </a:r>
            <a:r>
              <a:rPr lang="tr-TR" altLang="tr-TR" b="1" dirty="0" err="1"/>
              <a:t>belirtmez.Her</a:t>
            </a:r>
            <a:r>
              <a:rPr lang="tr-TR" altLang="tr-TR" b="1" dirty="0"/>
              <a:t> fraktal bir örüntüdür.</a:t>
            </a:r>
          </a:p>
          <a:p>
            <a:pPr eaLnBrk="1" hangingPunct="1"/>
            <a:r>
              <a:rPr lang="tr-TR" altLang="tr-TR" b="1" dirty="0"/>
              <a:t>	Fraktal </a:t>
            </a:r>
            <a:r>
              <a:rPr lang="tr-TR" altLang="tr-TR" b="1" dirty="0" err="1"/>
              <a:t>doğru,çokgen</a:t>
            </a:r>
            <a:r>
              <a:rPr lang="tr-TR" altLang="tr-TR" b="1" dirty="0"/>
              <a:t> ve çember modelleri ile halı ve kilim motifleri oluşturmada kullanılır.</a:t>
            </a:r>
            <a:r>
              <a:rPr lang="tr-TR" altLang="tr-TR" dirty="0"/>
              <a:t> </a:t>
            </a:r>
            <a:endParaRPr lang="tr-TR" altLang="tr-TR" b="1" dirty="0"/>
          </a:p>
        </p:txBody>
      </p:sp>
      <p:pic>
        <p:nvPicPr>
          <p:cNvPr id="5" name="Picture 9" descr="vtr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119218"/>
            <a:ext cx="1728192" cy="1705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kilim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807" y="2074375"/>
            <a:ext cx="2892701" cy="1750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838" y="2034089"/>
            <a:ext cx="1629981" cy="179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94872" y="3933056"/>
            <a:ext cx="8928992" cy="1800225"/>
          </a:xfrm>
          <a:prstGeom prst="wedgeRectCallout">
            <a:avLst>
              <a:gd name="adj1" fmla="val -28403"/>
              <a:gd name="adj2" fmla="val -1860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2)</a:t>
            </a:r>
            <a:r>
              <a:rPr lang="tr-TR" altLang="tr-TR" b="1" dirty="0"/>
              <a:t> Bir cismin hangi noktasına bakarsak bakalım aynı şekil büyüyerek veya küçülerek tekrarlanıyorsa bu şekillere FRAKTAL denir. </a:t>
            </a:r>
          </a:p>
          <a:p>
            <a:pPr eaLnBrk="1" hangingPunct="1"/>
            <a:r>
              <a:rPr lang="tr-TR" altLang="tr-TR" b="1" dirty="0"/>
              <a:t>	Bir örüntünün FRAKTAL belirtmesi için, örüntünün herhangi bir parçasını küçülttüğümüzde veya büyüttüğümüzde bir önceki adımda veya bir sonraki adımda örüntüyü elde etmemiz gerekir.</a:t>
            </a:r>
          </a:p>
          <a:p>
            <a:pPr eaLnBrk="1" hangingPunct="1"/>
            <a:r>
              <a:rPr lang="tr-TR" altLang="tr-TR" b="1" dirty="0"/>
              <a:t>	Fraktal kavramı şeklin kendine benzerliğidir.</a:t>
            </a:r>
          </a:p>
        </p:txBody>
      </p:sp>
      <p:sp>
        <p:nvSpPr>
          <p:cNvPr id="3079" name="Slayt Numarası Yer Tutucusu 1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C015D6F-9A1C-4A95-B2EF-BAE2A96DC0F2}" type="slidenum">
              <a:rPr lang="tr-TR" altLang="tr-TR" smtClean="0"/>
              <a:pPr eaLnBrk="1" hangingPunct="1"/>
              <a:t>2</a:t>
            </a:fld>
            <a:endParaRPr lang="tr-TR" altLang="tr-TR" smtClean="0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94872" y="5845464"/>
            <a:ext cx="8928992" cy="609600"/>
          </a:xfrm>
          <a:prstGeom prst="wedgeRectCallout">
            <a:avLst>
              <a:gd name="adj1" fmla="val -29616"/>
              <a:gd name="adj2" fmla="val 2317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3)</a:t>
            </a:r>
            <a:r>
              <a:rPr lang="tr-TR" altLang="tr-TR" b="1" dirty="0"/>
              <a:t> FRAKTALIN kuralı ikinci adıma bakılarak bulunur. Bir örüntünün FRAKTAL olup olmadığını anlamak için 3.adımının da verilmesi gerekir.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5958641" y="6534972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0123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A42687C-F8AC-422D-A53A-181E26B590CA}" type="slidenum">
              <a:rPr lang="tr-TR" altLang="tr-TR" smtClean="0"/>
              <a:pPr eaLnBrk="1" hangingPunct="1"/>
              <a:t>20</a:t>
            </a:fld>
            <a:endParaRPr lang="tr-TR" altLang="tr-TR" smtClean="0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79388" y="115888"/>
            <a:ext cx="8785225" cy="433387"/>
          </a:xfrm>
          <a:prstGeom prst="wedgeRectCallout">
            <a:avLst>
              <a:gd name="adj1" fmla="val -29616"/>
              <a:gd name="adj2" fmla="val 2317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ÖRNEK)  </a:t>
            </a:r>
            <a:r>
              <a:rPr lang="tr-TR" altLang="tr-TR" b="1" dirty="0"/>
              <a:t>Aşağıdaki seçeneklerden  hangisi bir </a:t>
            </a:r>
            <a:r>
              <a:rPr lang="tr-TR" altLang="tr-TR" b="1" dirty="0" err="1"/>
              <a:t>fraktal</a:t>
            </a:r>
            <a:r>
              <a:rPr lang="tr-TR" altLang="tr-TR" b="1" dirty="0"/>
              <a:t> oluşturmaz?</a:t>
            </a: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36588"/>
            <a:ext cx="2376487" cy="225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92150"/>
            <a:ext cx="3209925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05263"/>
            <a:ext cx="3511550" cy="251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4005263"/>
            <a:ext cx="3457575" cy="26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AutoShape 17"/>
          <p:cNvSpPr>
            <a:spLocks noChangeArrowheads="1"/>
          </p:cNvSpPr>
          <p:nvPr/>
        </p:nvSpPr>
        <p:spPr bwMode="auto">
          <a:xfrm>
            <a:off x="395288" y="2890838"/>
            <a:ext cx="8569325" cy="836612"/>
          </a:xfrm>
          <a:prstGeom prst="wedgeRectCallout">
            <a:avLst>
              <a:gd name="adj1" fmla="val 27920"/>
              <a:gd name="adj2" fmla="val 2249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1600" b="1"/>
              <a:t>1.Adımda kare 9 eş kareye  ayrılmış.Köşeye gelen her kare 4 eşit kareye  bölünmüş. Köşeye gelen 2 tanesi taranmış. 2.adımda kare 9 eş kareye  ayrılmış.Köşeye gelen her kare 4 eş kareye ayrılmamıştır.D şıkkı fraktal belirtmez.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783883" y="4005263"/>
            <a:ext cx="3820565" cy="2670175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832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105775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ÖRNEK-6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334330"/>
              </p:ext>
            </p:extLst>
          </p:nvPr>
        </p:nvGraphicFramePr>
        <p:xfrm>
          <a:off x="481933" y="4542609"/>
          <a:ext cx="3389312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Denklem" r:id="rId4" imgW="2222280" imgH="1422360" progId="Equation.3">
                  <p:embed/>
                </p:oleObj>
              </mc:Choice>
              <mc:Fallback>
                <p:oleObj name="Denklem" r:id="rId4" imgW="2222280" imgH="142236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933" y="4542609"/>
                        <a:ext cx="3389312" cy="215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6038319" y="3908908"/>
            <a:ext cx="1761489" cy="81623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355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08" y="329850"/>
            <a:ext cx="8422171" cy="2349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ÖRNEK-6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94593" y="2852936"/>
            <a:ext cx="8945386" cy="1296144"/>
          </a:xfrm>
          <a:prstGeom prst="wedgeRectCallout">
            <a:avLst>
              <a:gd name="adj1" fmla="val -26421"/>
              <a:gd name="adj2" fmla="val 3436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sz="2400" b="1" dirty="0"/>
              <a:t>d) Bu örüntünün </a:t>
            </a:r>
            <a:r>
              <a:rPr lang="tr-TR" sz="2400" b="1" dirty="0" smtClean="0"/>
              <a:t>6.adımında </a:t>
            </a:r>
            <a:r>
              <a:rPr lang="tr-TR" sz="2400" b="1" dirty="0"/>
              <a:t>oluşan kare sayısı aşağıdaki </a:t>
            </a:r>
            <a:r>
              <a:rPr lang="tr-TR" sz="2400" b="1" dirty="0" smtClean="0"/>
              <a:t>seçenekler den hangisinde doğru olarak verilmiştir?</a:t>
            </a:r>
            <a:endParaRPr lang="tr-TR" sz="1100" b="1" dirty="0" smtClean="0"/>
          </a:p>
          <a:p>
            <a:r>
              <a:rPr lang="tr-TR" sz="1100" b="1" dirty="0"/>
              <a:t>	</a:t>
            </a:r>
            <a:r>
              <a:rPr lang="tr-TR" sz="1100" b="1" dirty="0" smtClean="0"/>
              <a:t>	</a:t>
            </a:r>
          </a:p>
          <a:p>
            <a:r>
              <a:rPr lang="tr-TR" sz="2400" b="1" dirty="0"/>
              <a:t>	</a:t>
            </a:r>
            <a:r>
              <a:rPr lang="tr-TR" sz="2400" b="1" dirty="0" smtClean="0"/>
              <a:t>a)13 	   	b)25 	      	c)21       	d)17</a:t>
            </a:r>
            <a:endParaRPr lang="tr-TR" sz="2400" b="1" dirty="0"/>
          </a:p>
          <a:p>
            <a:r>
              <a:rPr lang="tr-TR" sz="2400" b="1" dirty="0"/>
              <a:t>	</a:t>
            </a:r>
            <a:r>
              <a:rPr lang="tr-TR" sz="2400" b="1" dirty="0" smtClean="0"/>
              <a:t>  </a:t>
            </a:r>
            <a:endParaRPr lang="tr-TR" sz="2400" b="1" dirty="0"/>
          </a:p>
        </p:txBody>
      </p:sp>
      <p:sp>
        <p:nvSpPr>
          <p:cNvPr id="6" name="Dikdörtgen 5"/>
          <p:cNvSpPr/>
          <p:nvPr/>
        </p:nvSpPr>
        <p:spPr>
          <a:xfrm>
            <a:off x="94593" y="4509120"/>
            <a:ext cx="8945386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b="1" dirty="0" smtClean="0"/>
              <a:t>1.Terimin 4 katından 3 eksik 1.adım,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1.4-3= </a:t>
            </a:r>
            <a:r>
              <a:rPr lang="tr-TR" altLang="tr-TR" b="1" dirty="0">
                <a:solidFill>
                  <a:srgbClr val="FF0000"/>
                </a:solidFill>
              </a:rPr>
              <a:t>1</a:t>
            </a:r>
            <a:r>
              <a:rPr lang="tr-TR" altLang="tr-TR" b="1" dirty="0" smtClean="0">
                <a:solidFill>
                  <a:srgbClr val="FF0000"/>
                </a:solidFill>
              </a:rPr>
              <a:t>                        1.adım</a:t>
            </a:r>
          </a:p>
          <a:p>
            <a:r>
              <a:rPr lang="tr-TR" altLang="tr-TR" b="1" dirty="0" smtClean="0"/>
              <a:t>2.Terimin  4 katından 3 eksik 2.adım,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2.4-3=5                        2.adım</a:t>
            </a:r>
          </a:p>
          <a:p>
            <a:r>
              <a:rPr lang="tr-TR" altLang="tr-TR" b="1" dirty="0" smtClean="0"/>
              <a:t>3.Terimin </a:t>
            </a:r>
            <a:r>
              <a:rPr lang="tr-TR" altLang="tr-TR" b="1" dirty="0"/>
              <a:t>4 </a:t>
            </a:r>
            <a:r>
              <a:rPr lang="tr-TR" altLang="tr-TR" b="1" dirty="0" smtClean="0"/>
              <a:t>katından 3 eksik 3.adım,                               </a:t>
            </a:r>
            <a:r>
              <a:rPr lang="tr-TR" altLang="tr-TR" b="1" dirty="0">
                <a:solidFill>
                  <a:srgbClr val="FF0000"/>
                </a:solidFill>
              </a:rPr>
              <a:t> </a:t>
            </a:r>
            <a:r>
              <a:rPr lang="tr-TR" altLang="tr-TR" b="1" dirty="0" smtClean="0">
                <a:solidFill>
                  <a:srgbClr val="FF0000"/>
                </a:solidFill>
              </a:rPr>
              <a:t>3.4-3=9                        3.adım</a:t>
            </a:r>
          </a:p>
          <a:p>
            <a:r>
              <a:rPr lang="tr-TR" altLang="tr-TR" b="1" dirty="0" smtClean="0"/>
              <a:t>4.Terimin  4 katından 3 eksik 4.adım,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4.4-3=13                      4.adım</a:t>
            </a:r>
          </a:p>
          <a:p>
            <a:r>
              <a:rPr lang="tr-TR" altLang="tr-TR" b="1" dirty="0" smtClean="0"/>
              <a:t>n.Terimin  4 katından 3 eksik bu örüntünün kuralı olan </a:t>
            </a:r>
            <a:r>
              <a:rPr lang="tr-TR" altLang="tr-TR" b="1" dirty="0" smtClean="0">
                <a:solidFill>
                  <a:srgbClr val="FF0000"/>
                </a:solidFill>
              </a:rPr>
              <a:t>4n-3</a:t>
            </a:r>
            <a:r>
              <a:rPr lang="tr-TR" altLang="tr-TR" b="1" dirty="0" smtClean="0"/>
              <a:t> dir.Bu kuralda n yerine terim sayısı konmaktadır. </a:t>
            </a:r>
            <a:r>
              <a:rPr lang="tr-TR" altLang="tr-TR" b="1" dirty="0" smtClean="0">
                <a:solidFill>
                  <a:srgbClr val="FF0000"/>
                </a:solidFill>
              </a:rPr>
              <a:t>5.4-3=17   5.adım ,  6.4-3=21 6.adım</a:t>
            </a:r>
          </a:p>
        </p:txBody>
      </p:sp>
      <p:sp>
        <p:nvSpPr>
          <p:cNvPr id="7" name="Dikdörtgen 6"/>
          <p:cNvSpPr/>
          <p:nvPr/>
        </p:nvSpPr>
        <p:spPr>
          <a:xfrm>
            <a:off x="4215913" y="3645024"/>
            <a:ext cx="1761489" cy="50405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407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50"/>
            <a:ext cx="7668344" cy="5365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-2" y="0"/>
            <a:ext cx="1233887" cy="420320"/>
          </a:xfrm>
          <a:prstGeom prst="wedgeRectCallout">
            <a:avLst>
              <a:gd name="adj1" fmla="val 21856"/>
              <a:gd name="adj2" fmla="val 6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ÖRNEK-7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165535"/>
              </p:ext>
            </p:extLst>
          </p:nvPr>
        </p:nvGraphicFramePr>
        <p:xfrm>
          <a:off x="6660232" y="220610"/>
          <a:ext cx="2300287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6" name="Denklem" r:id="rId4" imgW="1244520" imgH="698400" progId="Equation.3">
                  <p:embed/>
                </p:oleObj>
              </mc:Choice>
              <mc:Fallback>
                <p:oleObj name="Denklem" r:id="rId4" imgW="1244520" imgH="698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220610"/>
                        <a:ext cx="2300287" cy="1270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844263"/>
              </p:ext>
            </p:extLst>
          </p:nvPr>
        </p:nvGraphicFramePr>
        <p:xfrm>
          <a:off x="3131840" y="5085184"/>
          <a:ext cx="5795962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7" name="Denklem" r:id="rId6" imgW="3136680" imgH="812520" progId="Equation.3">
                  <p:embed/>
                </p:oleObj>
              </mc:Choice>
              <mc:Fallback>
                <p:oleObj name="Denklem" r:id="rId6" imgW="313668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5085184"/>
                        <a:ext cx="5795962" cy="147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649296"/>
              </p:ext>
            </p:extLst>
          </p:nvPr>
        </p:nvGraphicFramePr>
        <p:xfrm>
          <a:off x="251519" y="5877272"/>
          <a:ext cx="2601579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8" name="Denklem" r:id="rId8" imgW="1777680" imgH="393480" progId="Equation.3">
                  <p:embed/>
                </p:oleObj>
              </mc:Choice>
              <mc:Fallback>
                <p:oleObj name="Denklem" r:id="rId8" imgW="177768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1519" y="5877272"/>
                        <a:ext cx="2601579" cy="5760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6444208" y="3789040"/>
            <a:ext cx="1368151" cy="3700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4616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1C2117A-B27C-4A2A-A4F2-D9BE86BB9353}" type="slidenum">
              <a:rPr lang="tr-TR" altLang="tr-TR" smtClean="0"/>
              <a:pPr eaLnBrk="1" hangingPunct="1"/>
              <a:t>24</a:t>
            </a:fld>
            <a:endParaRPr lang="tr-TR" altLang="tr-TR" smtClean="0"/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060575"/>
            <a:ext cx="5837237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179388" y="115888"/>
            <a:ext cx="8856662" cy="17557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ÖRNEK-8)  </a:t>
            </a:r>
            <a:r>
              <a:rPr lang="tr-TR" altLang="tr-TR" b="1" dirty="0"/>
              <a:t>Aşağıdaki şekilde dikdörtgenlerin her bir adımda 4 eş parçaya ayrılması ile oluşturulmuş bir fraktalın ilk 3 adımı görülmektedir.</a:t>
            </a:r>
            <a:endParaRPr lang="tr-TR" altLang="tr-TR" dirty="0"/>
          </a:p>
          <a:p>
            <a:pPr eaLnBrk="1" hangingPunct="1"/>
            <a:r>
              <a:rPr lang="tr-TR" altLang="tr-TR" b="1" dirty="0"/>
              <a:t>	Fraktalın başlangıcındaki dikdörtgenin alanı 512 cm kare olduğuna </a:t>
            </a:r>
            <a:r>
              <a:rPr lang="tr-TR" altLang="tr-TR" b="1" dirty="0" smtClean="0"/>
              <a:t>göre, fraktalın </a:t>
            </a:r>
            <a:r>
              <a:rPr lang="tr-TR" altLang="tr-TR" b="1" dirty="0"/>
              <a:t>5.adımındaki taralı bölgelerin alanları toplamı kaç cm karedir?</a:t>
            </a:r>
            <a:endParaRPr lang="tr-TR" altLang="tr-TR" dirty="0"/>
          </a:p>
          <a:p>
            <a:pPr eaLnBrk="1" hangingPunct="1"/>
            <a:r>
              <a:rPr lang="tr-TR" altLang="tr-TR" b="1" dirty="0"/>
              <a:t> </a:t>
            </a:r>
            <a:endParaRPr lang="tr-TR" altLang="tr-TR" dirty="0"/>
          </a:p>
          <a:p>
            <a:pPr eaLnBrk="1" hangingPunct="1"/>
            <a:r>
              <a:rPr lang="tr-TR" altLang="tr-TR" b="1" dirty="0"/>
              <a:t>	</a:t>
            </a:r>
            <a:r>
              <a:rPr lang="tr-TR" altLang="tr-TR" b="1" dirty="0" smtClean="0"/>
              <a:t>a) 16        	b) 32        	c) 64        	d) 128</a:t>
            </a:r>
            <a:endParaRPr lang="tr-TR" altLang="tr-TR" dirty="0"/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/>
        </p:nvGraphicFramePr>
        <p:xfrm>
          <a:off x="6443663" y="4708525"/>
          <a:ext cx="2592387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Denklem" r:id="rId6" imgW="1307532" imgH="393529" progId="Equation.3">
                  <p:embed/>
                </p:oleObj>
              </mc:Choice>
              <mc:Fallback>
                <p:oleObj name="Denklem" r:id="rId6" imgW="1307532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4708525"/>
                        <a:ext cx="2592387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Nesne 9"/>
          <p:cNvGraphicFramePr>
            <a:graphicFrameLocks noChangeAspect="1"/>
          </p:cNvGraphicFramePr>
          <p:nvPr/>
        </p:nvGraphicFramePr>
        <p:xfrm>
          <a:off x="6396038" y="1968500"/>
          <a:ext cx="2611437" cy="143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1" name="Denklem" r:id="rId8" imgW="1473200" imgH="812800" progId="Equation.3">
                  <p:embed/>
                </p:oleObj>
              </mc:Choice>
              <mc:Fallback>
                <p:oleObj name="Denklem" r:id="rId8" imgW="1473200" imgH="812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6038" y="1968500"/>
                        <a:ext cx="2611437" cy="143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Nesne 10"/>
          <p:cNvGraphicFramePr>
            <a:graphicFrameLocks noChangeAspect="1"/>
          </p:cNvGraphicFramePr>
          <p:nvPr/>
        </p:nvGraphicFramePr>
        <p:xfrm>
          <a:off x="6461125" y="3222625"/>
          <a:ext cx="2574925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Denklem" r:id="rId10" imgW="1384300" imgH="812800" progId="Equation.3">
                  <p:embed/>
                </p:oleObj>
              </mc:Choice>
              <mc:Fallback>
                <p:oleObj name="Denklem" r:id="rId10" imgW="1384300" imgH="812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1125" y="3222625"/>
                        <a:ext cx="2574925" cy="151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030E1477.wav">
            <a:hlinkClick r:id="" action="ppaction://media"/>
          </p:cNvPr>
          <p:cNvPicPr>
            <a:picLocks noChangeAspect="1"/>
          </p:cNvPicPr>
          <p:nvPr>
            <a:wavAudioFile r:embed="rId2" name="030E5DD3.wav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020" y="5963227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tr-TR" altLang="tr-TR"/>
          </a:p>
        </p:txBody>
      </p:sp>
      <p:graphicFrame>
        <p:nvGraphicFramePr>
          <p:cNvPr id="17" name="Nesne 16"/>
          <p:cNvGraphicFramePr>
            <a:graphicFrameLocks noChangeAspect="1"/>
          </p:cNvGraphicFramePr>
          <p:nvPr/>
        </p:nvGraphicFramePr>
        <p:xfrm>
          <a:off x="338138" y="4678363"/>
          <a:ext cx="3284537" cy="196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name="Denklem" r:id="rId13" imgW="1828800" imgH="1092200" progId="Equation.3">
                  <p:embed/>
                </p:oleObj>
              </mc:Choice>
              <mc:Fallback>
                <p:oleObj name="Denklem" r:id="rId13" imgW="1828800" imgH="1092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138" y="4678363"/>
                        <a:ext cx="3284537" cy="196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9E101477.wav">
            <a:hlinkClick r:id="" action="ppaction://media"/>
          </p:cNvPr>
          <p:cNvPicPr>
            <a:picLocks noChangeAspect="1"/>
          </p:cNvPicPr>
          <p:nvPr>
            <a:wavAudioFile r:embed="rId3" name="9E106C92.wav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020" y="4725144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611560" y="1340767"/>
            <a:ext cx="1761489" cy="530895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12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0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7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A6454BC-BB49-4FBB-8549-B95C67096166}" type="slidenum">
              <a:rPr lang="tr-TR" altLang="tr-TR" smtClean="0"/>
              <a:pPr eaLnBrk="1" hangingPunct="1"/>
              <a:t>25</a:t>
            </a:fld>
            <a:endParaRPr lang="tr-TR" altLang="tr-TR" smtClean="0"/>
          </a:p>
        </p:txBody>
      </p:sp>
      <p:sp>
        <p:nvSpPr>
          <p:cNvPr id="2" name="Dikdörtgen 1"/>
          <p:cNvSpPr>
            <a:spLocks noChangeArrowheads="1"/>
          </p:cNvSpPr>
          <p:nvPr/>
        </p:nvSpPr>
        <p:spPr bwMode="auto">
          <a:xfrm>
            <a:off x="179388" y="115888"/>
            <a:ext cx="8785225" cy="17557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ÖRNEK-9) </a:t>
            </a:r>
            <a:r>
              <a:rPr lang="tr-TR" altLang="tr-TR" b="1" dirty="0"/>
              <a:t>Aşağıdaki şekilde karelerin her bir adımda benzerlik oranı 0,5 olacak şekilde küçültülmüşlerinin kullanılması ile oluşturulmuş bir fraktalın ilk 2 adımı verilmiştir. Fraktalın başlangıcındaki karenin alanı 256 cm kare olduğuna </a:t>
            </a:r>
            <a:r>
              <a:rPr lang="tr-TR" altLang="tr-TR" b="1" dirty="0" smtClean="0"/>
              <a:t>göre, fraktalın </a:t>
            </a:r>
            <a:r>
              <a:rPr lang="tr-TR" altLang="tr-TR" b="1" dirty="0"/>
              <a:t>3.adımındaki taralı bölgelerin alanları toplamı kaç cm karedir?</a:t>
            </a:r>
            <a:endParaRPr lang="tr-TR" altLang="tr-TR" dirty="0"/>
          </a:p>
          <a:p>
            <a:pPr eaLnBrk="1" hangingPunct="1"/>
            <a:r>
              <a:rPr lang="tr-TR" altLang="tr-TR" b="1" dirty="0"/>
              <a:t> </a:t>
            </a:r>
            <a:endParaRPr lang="tr-TR" altLang="tr-TR" dirty="0"/>
          </a:p>
          <a:p>
            <a:pPr eaLnBrk="1" hangingPunct="1"/>
            <a:r>
              <a:rPr lang="tr-TR" altLang="tr-TR" b="1" dirty="0"/>
              <a:t>	a)1296    </a:t>
            </a:r>
            <a:r>
              <a:rPr lang="tr-TR" altLang="tr-TR" b="1" dirty="0" smtClean="0"/>
              <a:t>	b)256    		c)704    		d)848</a:t>
            </a:r>
            <a:endParaRPr lang="tr-TR" altLang="tr-TR" dirty="0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060574"/>
            <a:ext cx="6491476" cy="2880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>
            <a:spLocks noChangeArrowheads="1"/>
          </p:cNvSpPr>
          <p:nvPr/>
        </p:nvSpPr>
        <p:spPr bwMode="auto">
          <a:xfrm>
            <a:off x="6613683" y="2384051"/>
            <a:ext cx="23383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/>
              <a:t>a</a:t>
            </a:r>
            <a:r>
              <a:rPr lang="tr-TR" altLang="tr-TR" sz="2000" b="1" baseline="30000"/>
              <a:t>2</a:t>
            </a:r>
            <a:r>
              <a:rPr lang="tr-TR" altLang="tr-TR" sz="2000" b="1"/>
              <a:t>=256</a:t>
            </a:r>
            <a:endParaRPr lang="tr-TR" altLang="tr-TR" sz="2000"/>
          </a:p>
          <a:p>
            <a:pPr eaLnBrk="1" hangingPunct="1"/>
            <a:r>
              <a:rPr lang="tr-TR" altLang="tr-TR" sz="2000" b="1"/>
              <a:t>a=16 cm bir kenar </a:t>
            </a:r>
            <a:endParaRPr lang="tr-TR" altLang="tr-TR" sz="2000"/>
          </a:p>
        </p:txBody>
      </p:sp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302037"/>
              </p:ext>
            </p:extLst>
          </p:nvPr>
        </p:nvGraphicFramePr>
        <p:xfrm>
          <a:off x="2334506" y="4740154"/>
          <a:ext cx="5235575" cy="194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Denklem" r:id="rId4" imgW="3238500" imgH="1206500" progId="Equation.3">
                  <p:embed/>
                </p:oleObj>
              </mc:Choice>
              <mc:Fallback>
                <p:oleObj name="Denklem" r:id="rId4" imgW="3238500" imgH="1206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4506" y="4740154"/>
                        <a:ext cx="5235575" cy="1944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6021388" y="1268759"/>
            <a:ext cx="1761489" cy="602903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163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902144" y="404664"/>
            <a:ext cx="5256584" cy="1536700"/>
          </a:xfrm>
          <a:prstGeom prst="rect">
            <a:avLst/>
          </a:prstGeom>
          <a:solidFill>
            <a:srgbClr val="FF99FF">
              <a:alpha val="5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sz="5400" b="1" dirty="0" smtClean="0">
                <a:solidFill>
                  <a:srgbClr val="FF0000"/>
                </a:solidFill>
              </a:rPr>
              <a:t>HAZIRLAYAN</a:t>
            </a:r>
            <a:endParaRPr lang="tr-TR" altLang="tr-TR" sz="5400" b="1" dirty="0">
              <a:solidFill>
                <a:srgbClr val="FF0000"/>
              </a:solidFill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37824" y="4437112"/>
            <a:ext cx="8785225" cy="1944216"/>
          </a:xfrm>
          <a:prstGeom prst="rect">
            <a:avLst/>
          </a:prstGeom>
          <a:solidFill>
            <a:srgbClr val="FF99FF">
              <a:alpha val="50196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3000" b="1" dirty="0">
                <a:solidFill>
                  <a:srgbClr val="FF0000"/>
                </a:solidFill>
              </a:rPr>
              <a:t>ÖMER </a:t>
            </a:r>
            <a:r>
              <a:rPr lang="tr-TR" altLang="tr-TR" sz="3000" b="1" dirty="0" smtClean="0">
                <a:solidFill>
                  <a:srgbClr val="FF0000"/>
                </a:solidFill>
              </a:rPr>
              <a:t>ASKERDEN</a:t>
            </a:r>
          </a:p>
          <a:p>
            <a:pPr eaLnBrk="1" hangingPunct="1"/>
            <a:r>
              <a:rPr lang="tr-TR" altLang="tr-TR" sz="3000" b="1" dirty="0" smtClean="0">
                <a:solidFill>
                  <a:srgbClr val="FF0000"/>
                </a:solidFill>
              </a:rPr>
              <a:t>PİRİ MEHMET PAŞA ORTAOKULU</a:t>
            </a:r>
            <a:endParaRPr lang="tr-TR" altLang="tr-TR" sz="3000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altLang="tr-TR" sz="3000" b="1" dirty="0">
                <a:solidFill>
                  <a:srgbClr val="FF0000"/>
                </a:solidFill>
              </a:rPr>
              <a:t>UZMAN </a:t>
            </a:r>
            <a:r>
              <a:rPr lang="tr-TR" altLang="tr-TR" sz="3000" b="1" dirty="0" smtClean="0">
                <a:solidFill>
                  <a:srgbClr val="FF0000"/>
                </a:solidFill>
              </a:rPr>
              <a:t>İLKÖĞRETİM MATEMATİK ÖĞRETMENİ</a:t>
            </a:r>
          </a:p>
          <a:p>
            <a:pPr algn="r" eaLnBrk="1" hangingPunct="1"/>
            <a:r>
              <a:rPr lang="tr-TR" altLang="tr-TR" sz="3000" b="1" dirty="0" smtClean="0">
                <a:solidFill>
                  <a:srgbClr val="FF0000"/>
                </a:solidFill>
              </a:rPr>
              <a:t>omeraskerden@hotmail.com.tr </a:t>
            </a:r>
            <a:endParaRPr lang="tr-TR" altLang="tr-TR" sz="3000" b="1" dirty="0">
              <a:solidFill>
                <a:srgbClr val="FF0000"/>
              </a:solidFill>
            </a:endParaRPr>
          </a:p>
        </p:txBody>
      </p:sp>
      <p:sp>
        <p:nvSpPr>
          <p:cNvPr id="2052" name="Slayt Numarası Yer Tutucusu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EB0ECF2-F57A-462F-9D96-21AFE6F4EFE0}" type="slidenum">
              <a:rPr lang="tr-TR" altLang="tr-TR" smtClean="0"/>
              <a:pPr eaLnBrk="1" hangingPunct="1"/>
              <a:t>26</a:t>
            </a:fld>
            <a:endParaRPr lang="tr-TR" altLang="tr-TR" smtClean="0"/>
          </a:p>
        </p:txBody>
      </p:sp>
    </p:spTree>
    <p:extLst>
      <p:ext uri="{BB962C8B-B14F-4D97-AF65-F5344CB8AC3E}">
        <p14:creationId xmlns:p14="http://schemas.microsoft.com/office/powerpoint/2010/main" val="194725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AF2BDE2-95A3-40B2-AF63-06F3CE88DCAA}" type="slidenum">
              <a:rPr lang="tr-TR" altLang="tr-TR" smtClean="0"/>
              <a:pPr eaLnBrk="1" hangingPunct="1"/>
              <a:t>3</a:t>
            </a:fld>
            <a:endParaRPr lang="tr-TR" altLang="tr-TR" smtClean="0"/>
          </a:p>
        </p:txBody>
      </p:sp>
      <p:sp>
        <p:nvSpPr>
          <p:cNvPr id="6" name="Metin kutusu 5"/>
          <p:cNvSpPr txBox="1">
            <a:spLocks noChangeArrowheads="1"/>
          </p:cNvSpPr>
          <p:nvPr/>
        </p:nvSpPr>
        <p:spPr bwMode="auto">
          <a:xfrm>
            <a:off x="554038" y="333375"/>
            <a:ext cx="1074737" cy="3683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/>
              <a:t>İlk Adım</a:t>
            </a:r>
          </a:p>
        </p:txBody>
      </p:sp>
      <p:sp>
        <p:nvSpPr>
          <p:cNvPr id="7" name="Metin kutusu 6"/>
          <p:cNvSpPr txBox="1">
            <a:spLocks noChangeArrowheads="1"/>
          </p:cNvSpPr>
          <p:nvPr/>
        </p:nvSpPr>
        <p:spPr bwMode="auto">
          <a:xfrm>
            <a:off x="4524375" y="311150"/>
            <a:ext cx="1317625" cy="36988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/>
              <a:t>Son  Adım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98450" y="925513"/>
            <a:ext cx="1584325" cy="143986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4714875" y="1196975"/>
            <a:ext cx="936625" cy="863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0" name="Metin kutusu 9"/>
          <p:cNvSpPr txBox="1">
            <a:spLocks noChangeArrowheads="1"/>
          </p:cNvSpPr>
          <p:nvPr/>
        </p:nvSpPr>
        <p:spPr bwMode="auto">
          <a:xfrm>
            <a:off x="2952750" y="1274763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4000" b="1"/>
              <a:t>…</a:t>
            </a:r>
          </a:p>
        </p:txBody>
      </p:sp>
      <p:sp>
        <p:nvSpPr>
          <p:cNvPr id="11" name="Metin kutusu 10"/>
          <p:cNvSpPr txBox="1">
            <a:spLocks noChangeArrowheads="1"/>
          </p:cNvSpPr>
          <p:nvPr/>
        </p:nvSpPr>
        <p:spPr bwMode="auto">
          <a:xfrm>
            <a:off x="203200" y="2365375"/>
            <a:ext cx="17764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/>
              <a:t>İlk adım kare</a:t>
            </a:r>
          </a:p>
        </p:txBody>
      </p:sp>
      <p:sp>
        <p:nvSpPr>
          <p:cNvPr id="12" name="Metin kutusu 11"/>
          <p:cNvSpPr txBox="1">
            <a:spLocks noChangeArrowheads="1"/>
          </p:cNvSpPr>
          <p:nvPr/>
        </p:nvSpPr>
        <p:spPr bwMode="auto">
          <a:xfrm>
            <a:off x="3851275" y="2365375"/>
            <a:ext cx="5184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 dirty="0"/>
              <a:t>Son adım da belli oranda küçültülmüş kare olacağından bu örüntü bir fraktaldır. 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98450" y="3073400"/>
            <a:ext cx="2185988" cy="931863"/>
          </a:xfrm>
          <a:prstGeom prst="rect">
            <a:avLst/>
          </a:prstGeom>
          <a:solidFill>
            <a:srgbClr val="00B05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4" name="Metin kutusu 13"/>
          <p:cNvSpPr txBox="1">
            <a:spLocks noChangeArrowheads="1"/>
          </p:cNvSpPr>
          <p:nvPr/>
        </p:nvSpPr>
        <p:spPr bwMode="auto">
          <a:xfrm>
            <a:off x="201613" y="4149725"/>
            <a:ext cx="2652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/>
              <a:t>İlk adım dikdörtgen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594225" y="3216275"/>
            <a:ext cx="1412875" cy="644525"/>
          </a:xfrm>
          <a:prstGeom prst="rect">
            <a:avLst/>
          </a:prstGeom>
          <a:solidFill>
            <a:srgbClr val="00B05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6" name="Metin kutusu 15"/>
          <p:cNvSpPr txBox="1">
            <a:spLocks noChangeArrowheads="1"/>
          </p:cNvSpPr>
          <p:nvPr/>
        </p:nvSpPr>
        <p:spPr bwMode="auto">
          <a:xfrm>
            <a:off x="3203575" y="3860800"/>
            <a:ext cx="59324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 dirty="0"/>
              <a:t>Son adım da belli oranda küçültülmüş dikdörtgen olacağından bu örüntü bir fraktaldır. </a:t>
            </a:r>
          </a:p>
        </p:txBody>
      </p:sp>
      <p:sp>
        <p:nvSpPr>
          <p:cNvPr id="17" name="İkizkenar Üçgen 16"/>
          <p:cNvSpPr/>
          <p:nvPr/>
        </p:nvSpPr>
        <p:spPr>
          <a:xfrm>
            <a:off x="527050" y="4549775"/>
            <a:ext cx="1728788" cy="1235075"/>
          </a:xfrm>
          <a:prstGeom prst="triangl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8" name="Metin kutusu 17"/>
          <p:cNvSpPr txBox="1">
            <a:spLocks noChangeArrowheads="1"/>
          </p:cNvSpPr>
          <p:nvPr/>
        </p:nvSpPr>
        <p:spPr bwMode="auto">
          <a:xfrm>
            <a:off x="26988" y="5819775"/>
            <a:ext cx="3000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/>
              <a:t>İlk adım eşkenar üçgen</a:t>
            </a:r>
          </a:p>
        </p:txBody>
      </p:sp>
      <p:sp>
        <p:nvSpPr>
          <p:cNvPr id="19" name="İkizkenar Üçgen 18"/>
          <p:cNvSpPr/>
          <p:nvPr/>
        </p:nvSpPr>
        <p:spPr>
          <a:xfrm>
            <a:off x="4810125" y="4746625"/>
            <a:ext cx="981075" cy="841375"/>
          </a:xfrm>
          <a:prstGeom prst="triangl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0" name="Metin kutusu 19"/>
          <p:cNvSpPr txBox="1">
            <a:spLocks noChangeArrowheads="1"/>
          </p:cNvSpPr>
          <p:nvPr/>
        </p:nvSpPr>
        <p:spPr bwMode="auto">
          <a:xfrm>
            <a:off x="3203575" y="5661025"/>
            <a:ext cx="59324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 dirty="0"/>
              <a:t>Son adım da belli oranda küçültülmüş eşkenar üçgen olacağından bu örüntü bir fraktaldır. </a:t>
            </a:r>
          </a:p>
        </p:txBody>
      </p:sp>
      <p:sp>
        <p:nvSpPr>
          <p:cNvPr id="21" name="Metin kutusu 20"/>
          <p:cNvSpPr txBox="1">
            <a:spLocks noChangeArrowheads="1"/>
          </p:cNvSpPr>
          <p:nvPr/>
        </p:nvSpPr>
        <p:spPr bwMode="auto">
          <a:xfrm>
            <a:off x="3021013" y="3152775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4000" b="1"/>
              <a:t>…</a:t>
            </a:r>
          </a:p>
        </p:txBody>
      </p:sp>
      <p:sp>
        <p:nvSpPr>
          <p:cNvPr id="22" name="Metin kutusu 21"/>
          <p:cNvSpPr txBox="1">
            <a:spLocks noChangeArrowheads="1"/>
          </p:cNvSpPr>
          <p:nvPr/>
        </p:nvSpPr>
        <p:spPr bwMode="auto">
          <a:xfrm>
            <a:off x="2952750" y="4940300"/>
            <a:ext cx="696913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4000" b="1"/>
              <a:t>…</a:t>
            </a:r>
          </a:p>
        </p:txBody>
      </p:sp>
      <p:sp>
        <p:nvSpPr>
          <p:cNvPr id="23" name="Dikdörtgen 22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9691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61C8334-BA95-4777-8007-261E20505C5B}" type="slidenum">
              <a:rPr lang="tr-TR" altLang="tr-TR" smtClean="0"/>
              <a:pPr eaLnBrk="1" hangingPunct="1"/>
              <a:t>4</a:t>
            </a:fld>
            <a:endParaRPr lang="tr-TR" altLang="tr-TR" smtClean="0"/>
          </a:p>
        </p:txBody>
      </p:sp>
      <p:sp>
        <p:nvSpPr>
          <p:cNvPr id="5" name="Metin kutusu 4"/>
          <p:cNvSpPr txBox="1">
            <a:spLocks noChangeArrowheads="1"/>
          </p:cNvSpPr>
          <p:nvPr/>
        </p:nvSpPr>
        <p:spPr bwMode="auto">
          <a:xfrm>
            <a:off x="555642" y="0"/>
            <a:ext cx="1074737" cy="3683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/>
              <a:t>İlk Adım</a:t>
            </a:r>
          </a:p>
        </p:txBody>
      </p:sp>
      <p:sp>
        <p:nvSpPr>
          <p:cNvPr id="6" name="Metin kutusu 5"/>
          <p:cNvSpPr txBox="1">
            <a:spLocks noChangeArrowheads="1"/>
          </p:cNvSpPr>
          <p:nvPr/>
        </p:nvSpPr>
        <p:spPr bwMode="auto">
          <a:xfrm>
            <a:off x="5508625" y="3030"/>
            <a:ext cx="1317625" cy="36988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/>
              <a:t>Son  Adım</a:t>
            </a:r>
          </a:p>
        </p:txBody>
      </p:sp>
      <p:sp>
        <p:nvSpPr>
          <p:cNvPr id="7" name="Altıgen 6"/>
          <p:cNvSpPr/>
          <p:nvPr/>
        </p:nvSpPr>
        <p:spPr>
          <a:xfrm>
            <a:off x="598488" y="731536"/>
            <a:ext cx="892175" cy="738187"/>
          </a:xfrm>
          <a:prstGeom prst="hexago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8" name="Metin kutusu 7"/>
          <p:cNvSpPr txBox="1">
            <a:spLocks noChangeArrowheads="1"/>
          </p:cNvSpPr>
          <p:nvPr/>
        </p:nvSpPr>
        <p:spPr bwMode="auto">
          <a:xfrm>
            <a:off x="2981975" y="668337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4000" b="1" dirty="0"/>
              <a:t>…</a:t>
            </a:r>
          </a:p>
        </p:txBody>
      </p:sp>
      <p:sp>
        <p:nvSpPr>
          <p:cNvPr id="9" name="Altıgen 8"/>
          <p:cNvSpPr/>
          <p:nvPr/>
        </p:nvSpPr>
        <p:spPr>
          <a:xfrm>
            <a:off x="5478462" y="442610"/>
            <a:ext cx="1487488" cy="1316037"/>
          </a:xfrm>
          <a:prstGeom prst="hexago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0" name="Metin kutusu 9"/>
          <p:cNvSpPr txBox="1">
            <a:spLocks noChangeArrowheads="1"/>
          </p:cNvSpPr>
          <p:nvPr/>
        </p:nvSpPr>
        <p:spPr bwMode="auto">
          <a:xfrm>
            <a:off x="64310" y="1558622"/>
            <a:ext cx="3132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/>
              <a:t>İlk adım düzgün altıgen</a:t>
            </a:r>
          </a:p>
        </p:txBody>
      </p:sp>
      <p:sp>
        <p:nvSpPr>
          <p:cNvPr id="11" name="Metin kutusu 10"/>
          <p:cNvSpPr txBox="1">
            <a:spLocks noChangeArrowheads="1"/>
          </p:cNvSpPr>
          <p:nvPr/>
        </p:nvSpPr>
        <p:spPr bwMode="auto">
          <a:xfrm>
            <a:off x="3332251" y="1758647"/>
            <a:ext cx="58435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 dirty="0"/>
              <a:t>Son adım da belli oranda büyütülmüş düzgün altıgen olacağından bu örüntü bir fraktaldır. </a:t>
            </a:r>
          </a:p>
        </p:txBody>
      </p:sp>
      <p:sp>
        <p:nvSpPr>
          <p:cNvPr id="12" name="Oval 11"/>
          <p:cNvSpPr/>
          <p:nvPr/>
        </p:nvSpPr>
        <p:spPr>
          <a:xfrm>
            <a:off x="623888" y="2897187"/>
            <a:ext cx="811212" cy="81121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3" name="Metin kutusu 12"/>
          <p:cNvSpPr txBox="1">
            <a:spLocks noChangeArrowheads="1"/>
          </p:cNvSpPr>
          <p:nvPr/>
        </p:nvSpPr>
        <p:spPr bwMode="auto">
          <a:xfrm>
            <a:off x="2951163" y="294878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4000" b="1" dirty="0"/>
              <a:t>…</a:t>
            </a:r>
          </a:p>
        </p:txBody>
      </p:sp>
      <p:sp>
        <p:nvSpPr>
          <p:cNvPr id="14" name="Metin kutusu 13"/>
          <p:cNvSpPr txBox="1">
            <a:spLocks noChangeArrowheads="1"/>
          </p:cNvSpPr>
          <p:nvPr/>
        </p:nvSpPr>
        <p:spPr bwMode="auto">
          <a:xfrm>
            <a:off x="191293" y="3730193"/>
            <a:ext cx="1920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/>
              <a:t>İlk adım daire</a:t>
            </a:r>
          </a:p>
        </p:txBody>
      </p:sp>
      <p:sp>
        <p:nvSpPr>
          <p:cNvPr id="15" name="Oval 14"/>
          <p:cNvSpPr/>
          <p:nvPr/>
        </p:nvSpPr>
        <p:spPr>
          <a:xfrm>
            <a:off x="5599112" y="2536030"/>
            <a:ext cx="1511300" cy="153352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6" name="Metin kutusu 15"/>
          <p:cNvSpPr txBox="1">
            <a:spLocks noChangeArrowheads="1"/>
          </p:cNvSpPr>
          <p:nvPr/>
        </p:nvSpPr>
        <p:spPr bwMode="auto">
          <a:xfrm>
            <a:off x="3524214" y="4069555"/>
            <a:ext cx="5584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 dirty="0"/>
              <a:t>Son adım da belli oranda büyütülmüş daire olacağından bu örüntü bir fraktaldır. </a:t>
            </a:r>
          </a:p>
        </p:txBody>
      </p:sp>
      <p:sp>
        <p:nvSpPr>
          <p:cNvPr id="17" name="Yamuk 16"/>
          <p:cNvSpPr/>
          <p:nvPr/>
        </p:nvSpPr>
        <p:spPr>
          <a:xfrm>
            <a:off x="561181" y="4979193"/>
            <a:ext cx="936625" cy="576263"/>
          </a:xfrm>
          <a:prstGeom prst="trapezoid">
            <a:avLst/>
          </a:prstGeom>
          <a:solidFill>
            <a:srgbClr val="00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8" name="Metin kutusu 17"/>
          <p:cNvSpPr txBox="1">
            <a:spLocks noChangeArrowheads="1"/>
          </p:cNvSpPr>
          <p:nvPr/>
        </p:nvSpPr>
        <p:spPr bwMode="auto">
          <a:xfrm>
            <a:off x="3120015" y="4987204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4000" b="1" dirty="0"/>
              <a:t>…</a:t>
            </a:r>
          </a:p>
        </p:txBody>
      </p:sp>
      <p:sp>
        <p:nvSpPr>
          <p:cNvPr id="19" name="Yamuk 18"/>
          <p:cNvSpPr/>
          <p:nvPr/>
        </p:nvSpPr>
        <p:spPr>
          <a:xfrm>
            <a:off x="5849938" y="4777580"/>
            <a:ext cx="1517650" cy="936625"/>
          </a:xfrm>
          <a:prstGeom prst="trapezoid">
            <a:avLst/>
          </a:prstGeom>
          <a:solidFill>
            <a:srgbClr val="00FF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0" name="Metin kutusu 19"/>
          <p:cNvSpPr txBox="1">
            <a:spLocks noChangeArrowheads="1"/>
          </p:cNvSpPr>
          <p:nvPr/>
        </p:nvSpPr>
        <p:spPr bwMode="auto">
          <a:xfrm>
            <a:off x="131761" y="5636781"/>
            <a:ext cx="2039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/>
              <a:t>İlk adım yamuk</a:t>
            </a:r>
          </a:p>
        </p:txBody>
      </p:sp>
      <p:sp>
        <p:nvSpPr>
          <p:cNvPr id="21" name="Metin kutusu 20"/>
          <p:cNvSpPr txBox="1">
            <a:spLocks noChangeArrowheads="1"/>
          </p:cNvSpPr>
          <p:nvPr/>
        </p:nvSpPr>
        <p:spPr bwMode="auto">
          <a:xfrm>
            <a:off x="3429793" y="5750573"/>
            <a:ext cx="5584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 dirty="0"/>
              <a:t>Son adım da belli oranda büyütülmüş yamuk olacağından bu örüntü bir fraktaldır. 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5576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8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C4A2747-E88C-4B89-8E44-A4450F194666}" type="slidenum">
              <a:rPr lang="tr-TR" altLang="tr-TR" smtClean="0"/>
              <a:pPr eaLnBrk="1" hangingPunct="1"/>
              <a:t>5</a:t>
            </a:fld>
            <a:endParaRPr lang="tr-TR" altLang="tr-TR" smtClean="0"/>
          </a:p>
        </p:txBody>
      </p:sp>
      <p:sp>
        <p:nvSpPr>
          <p:cNvPr id="6" name="Düzgün Beşgen 5"/>
          <p:cNvSpPr/>
          <p:nvPr/>
        </p:nvSpPr>
        <p:spPr>
          <a:xfrm>
            <a:off x="468313" y="836613"/>
            <a:ext cx="1366837" cy="1296987"/>
          </a:xfrm>
          <a:prstGeom prst="pentagon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7" name="Metin kutusu 6"/>
          <p:cNvSpPr txBox="1">
            <a:spLocks noChangeArrowheads="1"/>
          </p:cNvSpPr>
          <p:nvPr/>
        </p:nvSpPr>
        <p:spPr bwMode="auto">
          <a:xfrm>
            <a:off x="554038" y="333375"/>
            <a:ext cx="1074737" cy="3683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/>
              <a:t>İlk Adım</a:t>
            </a:r>
          </a:p>
        </p:txBody>
      </p:sp>
      <p:sp>
        <p:nvSpPr>
          <p:cNvPr id="8" name="Metin kutusu 7"/>
          <p:cNvSpPr txBox="1">
            <a:spLocks noChangeArrowheads="1"/>
          </p:cNvSpPr>
          <p:nvPr/>
        </p:nvSpPr>
        <p:spPr bwMode="auto">
          <a:xfrm>
            <a:off x="4524375" y="311150"/>
            <a:ext cx="1317625" cy="36988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/>
              <a:t>Son  Adım</a:t>
            </a:r>
          </a:p>
        </p:txBody>
      </p:sp>
      <p:sp>
        <p:nvSpPr>
          <p:cNvPr id="9" name="Metin kutusu 8"/>
          <p:cNvSpPr txBox="1">
            <a:spLocks noChangeArrowheads="1"/>
          </p:cNvSpPr>
          <p:nvPr/>
        </p:nvSpPr>
        <p:spPr bwMode="auto">
          <a:xfrm>
            <a:off x="2952750" y="1274763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4000" b="1"/>
              <a:t>…</a:t>
            </a:r>
          </a:p>
        </p:txBody>
      </p:sp>
      <p:sp>
        <p:nvSpPr>
          <p:cNvPr id="10" name="Düzgün Beşgen 9"/>
          <p:cNvSpPr/>
          <p:nvPr/>
        </p:nvSpPr>
        <p:spPr>
          <a:xfrm>
            <a:off x="4756150" y="1089025"/>
            <a:ext cx="854075" cy="792163"/>
          </a:xfrm>
          <a:prstGeom prst="pentagon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1" name="Metin kutusu 10"/>
          <p:cNvSpPr txBox="1">
            <a:spLocks noChangeArrowheads="1"/>
          </p:cNvSpPr>
          <p:nvPr/>
        </p:nvSpPr>
        <p:spPr bwMode="auto">
          <a:xfrm>
            <a:off x="0" y="2155825"/>
            <a:ext cx="3132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/>
              <a:t>İlk adım düzgün beşgen</a:t>
            </a:r>
          </a:p>
        </p:txBody>
      </p:sp>
      <p:sp>
        <p:nvSpPr>
          <p:cNvPr id="12" name="Metin kutusu 11"/>
          <p:cNvSpPr txBox="1">
            <a:spLocks noChangeArrowheads="1"/>
          </p:cNvSpPr>
          <p:nvPr/>
        </p:nvSpPr>
        <p:spPr bwMode="auto">
          <a:xfrm>
            <a:off x="3300413" y="1982788"/>
            <a:ext cx="58435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 dirty="0"/>
              <a:t>Son adım da belli oranda küçültülmüş düzgün beşgen olacağından bu örüntü bir fraktaldır. 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690813"/>
            <a:ext cx="25527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338" y="3057525"/>
            <a:ext cx="16002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Metin kutusu 14"/>
          <p:cNvSpPr txBox="1">
            <a:spLocks noChangeArrowheads="1"/>
          </p:cNvSpPr>
          <p:nvPr/>
        </p:nvSpPr>
        <p:spPr bwMode="auto">
          <a:xfrm>
            <a:off x="-15875" y="4646613"/>
            <a:ext cx="3316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/>
              <a:t>İlk adım eşkenar üçgen ile daire arasındaki bölge</a:t>
            </a:r>
          </a:p>
        </p:txBody>
      </p:sp>
      <p:sp>
        <p:nvSpPr>
          <p:cNvPr id="16" name="Metin kutusu 15"/>
          <p:cNvSpPr txBox="1">
            <a:spLocks noChangeArrowheads="1"/>
          </p:cNvSpPr>
          <p:nvPr/>
        </p:nvSpPr>
        <p:spPr bwMode="auto">
          <a:xfrm>
            <a:off x="3284538" y="4330700"/>
            <a:ext cx="584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000" b="1" dirty="0"/>
              <a:t>Son adım da belli oranda küçültülmüş eşkenar üçgen ile daire arasındaki bölge olacağından bu örüntü bir fraktaldır. </a:t>
            </a:r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>
            <a:off x="107950" y="5372680"/>
            <a:ext cx="8868444" cy="1296680"/>
          </a:xfrm>
          <a:prstGeom prst="wedgeRectCallout">
            <a:avLst>
              <a:gd name="adj1" fmla="val -29616"/>
              <a:gd name="adj2" fmla="val 2317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lvl="1" eaLnBrk="1" hangingPunct="1"/>
            <a:r>
              <a:rPr lang="tr-TR" altLang="tr-TR" b="1" dirty="0" smtClean="0">
                <a:solidFill>
                  <a:srgbClr val="FF0000"/>
                </a:solidFill>
              </a:rPr>
              <a:t>AÇIKLAMA: </a:t>
            </a:r>
          </a:p>
          <a:p>
            <a:pPr marL="0" lvl="1" eaLnBrk="1" hangingPunct="1"/>
            <a:r>
              <a:rPr lang="tr-TR" altLang="tr-TR" b="1" dirty="0">
                <a:solidFill>
                  <a:srgbClr val="FF0000"/>
                </a:solidFill>
              </a:rPr>
              <a:t>	</a:t>
            </a:r>
            <a:r>
              <a:rPr lang="tr-TR" altLang="tr-TR" b="1" dirty="0" smtClean="0"/>
              <a:t>Bir </a:t>
            </a:r>
            <a:r>
              <a:rPr lang="tr-TR" altLang="tr-TR" b="1" dirty="0"/>
              <a:t>örüntünün fraktal olması için ilk adımda verilen cismin özelliklerinin son adımda da  belli oranda küçültülmüş veya belli oranda büyütülmüş cisim üzerinde kesinlikle  bulunmasıdır</a:t>
            </a:r>
            <a:r>
              <a:rPr lang="tr-TR" altLang="tr-TR" b="1" dirty="0" smtClean="0"/>
              <a:t>.</a:t>
            </a:r>
          </a:p>
          <a:p>
            <a:pPr marL="0" lvl="1" eaLnBrk="1" hangingPunct="1"/>
            <a:endParaRPr lang="tr-TR" altLang="tr-TR" b="1" dirty="0"/>
          </a:p>
        </p:txBody>
      </p:sp>
      <p:sp>
        <p:nvSpPr>
          <p:cNvPr id="18" name="Metin kutusu 17"/>
          <p:cNvSpPr txBox="1">
            <a:spLocks noChangeArrowheads="1"/>
          </p:cNvSpPr>
          <p:nvPr/>
        </p:nvSpPr>
        <p:spPr bwMode="auto">
          <a:xfrm>
            <a:off x="3155950" y="3303588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4000" b="1"/>
              <a:t>…</a:t>
            </a:r>
          </a:p>
        </p:txBody>
      </p:sp>
      <p:sp>
        <p:nvSpPr>
          <p:cNvPr id="19" name="Dikdörtgen 18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7608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 animBg="1"/>
      <p:bldP spid="11" grpId="0"/>
      <p:bldP spid="12" grpId="0"/>
      <p:bldP spid="15" grpId="0"/>
      <p:bldP spid="16" grpId="0"/>
      <p:bldP spid="17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848872" cy="2572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>
                <a:solidFill>
                  <a:srgbClr val="FF0000"/>
                </a:solidFill>
              </a:rPr>
              <a:t>ÖRNEK-1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80020" y="3140968"/>
            <a:ext cx="8784468" cy="1447231"/>
          </a:xfrm>
          <a:prstGeom prst="wedgeRectCallout">
            <a:avLst>
              <a:gd name="adj1" fmla="val -26250"/>
              <a:gd name="adj2" fmla="val 2488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 eaLnBrk="1" hangingPunct="1">
              <a:buAutoNum type="alphaLcParenR"/>
            </a:pPr>
            <a:r>
              <a:rPr lang="tr-TR" altLang="tr-TR" b="1" dirty="0" smtClean="0"/>
              <a:t>Bu </a:t>
            </a:r>
            <a:r>
              <a:rPr lang="tr-TR" altLang="tr-TR" b="1" dirty="0"/>
              <a:t>şekil örüntüsünün karşılığı olan sayı örüntüsü aşağıdakilerden hangisidir</a:t>
            </a:r>
            <a:r>
              <a:rPr lang="tr-TR" altLang="tr-TR" b="1" dirty="0" smtClean="0"/>
              <a:t>?</a:t>
            </a:r>
          </a:p>
          <a:p>
            <a:pPr eaLnBrk="1" hangingPunct="1"/>
            <a:endParaRPr lang="tr-TR" altLang="tr-TR" b="1" dirty="0"/>
          </a:p>
          <a:p>
            <a:pPr eaLnBrk="1" hangingPunct="1"/>
            <a:r>
              <a:rPr lang="tr-TR" altLang="tr-TR" b="1" dirty="0" smtClean="0"/>
              <a:t>      a)1,3,7,15,31,63,127</a:t>
            </a:r>
            <a:r>
              <a:rPr lang="tr-TR" altLang="tr-TR" b="1" dirty="0"/>
              <a:t>,…  </a:t>
            </a:r>
            <a:r>
              <a:rPr lang="tr-TR" altLang="tr-TR" b="1" dirty="0" smtClean="0"/>
              <a:t>   b)1,3,7,11,16</a:t>
            </a:r>
            <a:r>
              <a:rPr lang="tr-TR" altLang="tr-TR" b="1" dirty="0"/>
              <a:t>,…  </a:t>
            </a:r>
            <a:r>
              <a:rPr lang="tr-TR" altLang="tr-TR" b="1" dirty="0" smtClean="0"/>
              <a:t>    c)1,3,5,7,9</a:t>
            </a:r>
            <a:r>
              <a:rPr lang="tr-TR" altLang="tr-TR" b="1" dirty="0"/>
              <a:t>,…. </a:t>
            </a:r>
            <a:r>
              <a:rPr lang="tr-TR" altLang="tr-TR" b="1" dirty="0" smtClean="0"/>
              <a:t>     d)1,3,7,9,17</a:t>
            </a:r>
            <a:r>
              <a:rPr lang="tr-TR" altLang="tr-TR" b="1" dirty="0"/>
              <a:t>,…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68387" y="26106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760241" y="26106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596445" y="261063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5724128" y="2610638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15,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300788" y="2610638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31,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6787336" y="2610638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63,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7288986" y="2604433"/>
            <a:ext cx="10080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127,…</a:t>
            </a:r>
          </a:p>
        </p:txBody>
      </p:sp>
      <p:sp>
        <p:nvSpPr>
          <p:cNvPr id="14" name="Dikdörtgen 13"/>
          <p:cNvSpPr>
            <a:spLocks noChangeArrowheads="1"/>
          </p:cNvSpPr>
          <p:nvPr/>
        </p:nvSpPr>
        <p:spPr bwMode="auto">
          <a:xfrm>
            <a:off x="180020" y="4869160"/>
            <a:ext cx="8784468" cy="147732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/>
              <a:t>1.Adımın 2 katından 1 fazla 2.adım</a:t>
            </a:r>
            <a:r>
              <a:rPr lang="tr-TR" altLang="tr-TR" b="1" dirty="0" smtClean="0"/>
              <a:t>,  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1.2+1=3       2.adım</a:t>
            </a:r>
            <a:endParaRPr lang="tr-TR" altLang="tr-TR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altLang="tr-TR" b="1" dirty="0"/>
              <a:t>2.Adımın 2 katından 1 fazla 3.adım</a:t>
            </a:r>
            <a:r>
              <a:rPr lang="tr-TR" altLang="tr-TR" b="1" dirty="0" smtClean="0"/>
              <a:t>,		      </a:t>
            </a:r>
            <a:r>
              <a:rPr lang="tr-TR" altLang="tr-TR" b="1" dirty="0" smtClean="0">
                <a:solidFill>
                  <a:srgbClr val="FF0000"/>
                </a:solidFill>
              </a:rPr>
              <a:t>3.2+1=7      3.adım</a:t>
            </a:r>
            <a:endParaRPr lang="tr-TR" altLang="tr-TR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altLang="tr-TR" b="1" dirty="0"/>
              <a:t>3.Adımın 2 katından 1 fazla 4.adım</a:t>
            </a:r>
            <a:r>
              <a:rPr lang="tr-TR" altLang="tr-TR" b="1" dirty="0" smtClean="0"/>
              <a:t>,		      </a:t>
            </a:r>
            <a:r>
              <a:rPr lang="tr-TR" altLang="tr-TR" b="1" dirty="0" smtClean="0">
                <a:solidFill>
                  <a:srgbClr val="FF0000"/>
                </a:solidFill>
              </a:rPr>
              <a:t>7.2+1=15    4.adım</a:t>
            </a:r>
            <a:endParaRPr lang="tr-TR" altLang="tr-TR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altLang="tr-TR" b="1" dirty="0"/>
              <a:t>4.Adımın 2 katından 1 fazla 5.adım</a:t>
            </a:r>
            <a:r>
              <a:rPr lang="tr-TR" altLang="tr-TR" b="1" dirty="0" smtClean="0"/>
              <a:t>,   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15.2+1=31  5.adım</a:t>
            </a:r>
          </a:p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Şekil Örüntüsü      1,3,7,15,31,63,127,… şeklinde sayı örüntüsüne dönüşür.</a:t>
            </a:r>
            <a:endParaRPr lang="tr-TR" altLang="tr-TR" b="1" dirty="0">
              <a:solidFill>
                <a:srgbClr val="FF0000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67544" y="3864583"/>
            <a:ext cx="2808312" cy="572529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5050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1218"/>
            <a:ext cx="7848872" cy="2572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>
                <a:solidFill>
                  <a:srgbClr val="FF0000"/>
                </a:solidFill>
              </a:rPr>
              <a:t>ÖRNEK-1</a:t>
            </a: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226546" y="2852936"/>
            <a:ext cx="8784976" cy="1224954"/>
          </a:xfrm>
          <a:prstGeom prst="wedgeRectCallout">
            <a:avLst>
              <a:gd name="adj1" fmla="val -19199"/>
              <a:gd name="adj2" fmla="val -2388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/>
              <a:t>b) Bu  </a:t>
            </a:r>
            <a:r>
              <a:rPr lang="tr-TR" altLang="tr-TR" b="1" dirty="0"/>
              <a:t>örüntünün kuralı aşağıdaki seçeneklerden </a:t>
            </a:r>
            <a:r>
              <a:rPr lang="tr-TR" altLang="tr-TR" b="1" dirty="0" smtClean="0"/>
              <a:t>hangisinde doğru olarak verilmiştir?</a:t>
            </a:r>
          </a:p>
          <a:p>
            <a:pPr eaLnBrk="1" hangingPunct="1"/>
            <a:endParaRPr lang="tr-TR" altLang="tr-TR" b="1" dirty="0"/>
          </a:p>
          <a:p>
            <a:pPr eaLnBrk="1" hangingPunct="1"/>
            <a:r>
              <a:rPr lang="tr-TR" altLang="tr-TR" b="1" dirty="0"/>
              <a:t>	a) </a:t>
            </a:r>
            <a:r>
              <a:rPr lang="tr-TR" altLang="tr-TR" b="1" dirty="0" smtClean="0"/>
              <a:t>2n-1    	b</a:t>
            </a:r>
            <a:r>
              <a:rPr lang="tr-TR" altLang="tr-TR" b="1" dirty="0"/>
              <a:t>) </a:t>
            </a:r>
            <a:r>
              <a:rPr lang="tr-TR" altLang="tr-TR" b="1" dirty="0" smtClean="0"/>
              <a:t>2n+3   	c</a:t>
            </a:r>
            <a:r>
              <a:rPr lang="tr-TR" altLang="tr-TR" b="1" dirty="0"/>
              <a:t>) </a:t>
            </a:r>
            <a:r>
              <a:rPr lang="tr-TR" altLang="tr-TR" b="1" dirty="0" smtClean="0"/>
              <a:t>2n+1  	d</a:t>
            </a:r>
            <a:r>
              <a:rPr lang="tr-TR" altLang="tr-TR" b="1" dirty="0"/>
              <a:t>) </a:t>
            </a:r>
            <a:r>
              <a:rPr lang="tr-TR" altLang="tr-TR" b="1" dirty="0" smtClean="0"/>
              <a:t>2n-2</a:t>
            </a:r>
            <a:endParaRPr lang="tr-TR" altLang="tr-TR" b="1" dirty="0"/>
          </a:p>
        </p:txBody>
      </p:sp>
      <p:sp>
        <p:nvSpPr>
          <p:cNvPr id="8" name="Dikdörtgen 7"/>
          <p:cNvSpPr>
            <a:spLocks noChangeArrowheads="1"/>
          </p:cNvSpPr>
          <p:nvPr/>
        </p:nvSpPr>
        <p:spPr bwMode="auto">
          <a:xfrm>
            <a:off x="213327" y="4379881"/>
            <a:ext cx="8798195" cy="17543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/>
              <a:t>1.Adımın 2 katından 1 fazla 2.adım,</a:t>
            </a:r>
          </a:p>
          <a:p>
            <a:pPr eaLnBrk="1" hangingPunct="1"/>
            <a:r>
              <a:rPr lang="tr-TR" altLang="tr-TR" b="1" dirty="0"/>
              <a:t>2.Adımın 2 katından 1 fazla 3.adım,</a:t>
            </a:r>
          </a:p>
          <a:p>
            <a:pPr eaLnBrk="1" hangingPunct="1"/>
            <a:r>
              <a:rPr lang="tr-TR" altLang="tr-TR" b="1" dirty="0"/>
              <a:t>3.Adımın 2 katından 1 fazla 4.adım,</a:t>
            </a:r>
          </a:p>
          <a:p>
            <a:pPr eaLnBrk="1" hangingPunct="1"/>
            <a:r>
              <a:rPr lang="tr-TR" altLang="tr-TR" b="1" dirty="0"/>
              <a:t>4.Adımın 2 katından 1 fazla 5.adım,</a:t>
            </a:r>
          </a:p>
          <a:p>
            <a:pPr eaLnBrk="1" hangingPunct="1"/>
            <a:r>
              <a:rPr lang="tr-TR" altLang="tr-TR" b="1" dirty="0"/>
              <a:t>n. Adımın 2 katından 1 fazla bu örüntünün kuralı </a:t>
            </a:r>
            <a:r>
              <a:rPr lang="tr-TR" altLang="tr-TR" b="1" dirty="0" smtClean="0">
                <a:solidFill>
                  <a:srgbClr val="FF0000"/>
                </a:solidFill>
              </a:rPr>
              <a:t>2n+1</a:t>
            </a:r>
            <a:r>
              <a:rPr lang="tr-TR" altLang="tr-TR" b="1" dirty="0" smtClean="0"/>
              <a:t> dir.</a:t>
            </a:r>
            <a:r>
              <a:rPr lang="tr-TR" altLang="tr-TR" b="1" dirty="0" smtClean="0">
                <a:solidFill>
                  <a:srgbClr val="FF0000"/>
                </a:solidFill>
              </a:rPr>
              <a:t>2</a:t>
            </a:r>
            <a:r>
              <a:rPr lang="tr-TR" altLang="tr-TR" sz="2400" b="1" baseline="30000" dirty="0" smtClean="0">
                <a:solidFill>
                  <a:srgbClr val="FF0000"/>
                </a:solidFill>
              </a:rPr>
              <a:t>n</a:t>
            </a:r>
            <a:r>
              <a:rPr lang="tr-TR" altLang="tr-TR" b="1" dirty="0" smtClean="0">
                <a:solidFill>
                  <a:srgbClr val="FF0000"/>
                </a:solidFill>
              </a:rPr>
              <a:t>-1</a:t>
            </a:r>
            <a:r>
              <a:rPr lang="tr-TR" altLang="tr-TR" b="1" dirty="0" smtClean="0"/>
              <a:t> kuralıda bu örüntü de doğru </a:t>
            </a:r>
            <a:r>
              <a:rPr lang="tr-TR" altLang="tr-TR" b="1" dirty="0"/>
              <a:t>sonuç verir.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619034" y="3515238"/>
            <a:ext cx="1404156" cy="572529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068387" y="2377192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927150" y="2377192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619034" y="2377192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5730730" y="2383397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15,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6307390" y="2383397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31,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6793938" y="2383397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63,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7295588" y="2377192"/>
            <a:ext cx="10080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127,…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4314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1218"/>
            <a:ext cx="7848872" cy="2572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>
                <a:solidFill>
                  <a:srgbClr val="FF0000"/>
                </a:solidFill>
              </a:rPr>
              <a:t>ÖRNEK-1</a:t>
            </a: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251520" y="3206226"/>
            <a:ext cx="8712968" cy="2815061"/>
          </a:xfrm>
          <a:prstGeom prst="wedgeRectCallout">
            <a:avLst>
              <a:gd name="adj1" fmla="val -26579"/>
              <a:gd name="adj2" fmla="val -1694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/>
              <a:t>c) Bu örüntünün bir fraktal olup olmadığını gösteriniz?</a:t>
            </a:r>
          </a:p>
          <a:p>
            <a:pPr eaLnBrk="1" hangingPunct="1"/>
            <a:r>
              <a:rPr lang="tr-TR" altLang="tr-TR" b="1" dirty="0"/>
              <a:t>	</a:t>
            </a:r>
            <a:endParaRPr lang="tr-TR" altLang="tr-TR" b="1" dirty="0" smtClean="0"/>
          </a:p>
          <a:p>
            <a:pPr eaLnBrk="1" hangingPunct="1"/>
            <a:r>
              <a:rPr lang="tr-TR" altLang="tr-TR" b="1" dirty="0" smtClean="0"/>
              <a:t>Bu </a:t>
            </a:r>
            <a:r>
              <a:rPr lang="tr-TR" altLang="tr-TR" b="1" dirty="0"/>
              <a:t>örüntünün 1.adımı bir </a:t>
            </a:r>
            <a:r>
              <a:rPr lang="tr-TR" altLang="tr-TR" b="1" dirty="0" smtClean="0"/>
              <a:t>karedir. </a:t>
            </a:r>
          </a:p>
          <a:p>
            <a:pPr eaLnBrk="1" hangingPunct="1"/>
            <a:r>
              <a:rPr lang="tr-TR" altLang="tr-TR" b="1" dirty="0"/>
              <a:t>	</a:t>
            </a:r>
            <a:r>
              <a:rPr lang="tr-TR" altLang="tr-TR" b="1" dirty="0" smtClean="0"/>
              <a:t>Son </a:t>
            </a:r>
            <a:r>
              <a:rPr lang="tr-TR" altLang="tr-TR" b="1" dirty="0"/>
              <a:t>adımı da belli oranda küçültülmüş kare olacağından örüntü bir fraktaldır</a:t>
            </a:r>
            <a:r>
              <a:rPr lang="tr-TR" altLang="tr-TR" b="1" dirty="0" smtClean="0"/>
              <a:t>.</a:t>
            </a:r>
          </a:p>
          <a:p>
            <a:pPr eaLnBrk="1" hangingPunct="1"/>
            <a:endParaRPr lang="tr-TR" altLang="tr-TR" b="1" dirty="0" smtClean="0"/>
          </a:p>
          <a:p>
            <a:pPr marL="0" lvl="1" indent="0" eaLnBrk="1" hangingPunct="1"/>
            <a:r>
              <a:rPr lang="tr-TR" altLang="tr-TR" b="1" dirty="0" smtClean="0"/>
              <a:t>	Bir örüntünün fraktal olması için ilk adımda verilen cismin özelliklerinin (İlk adım kare ) son adımda da  belli oranda küçültülmüş veya belli oranda büyütülmüş cisim üzerinde kesinlikle  bulunmasıdır.(Son adım kare)</a:t>
            </a:r>
            <a:endParaRPr lang="tr-TR" altLang="tr-TR" b="1" dirty="0"/>
          </a:p>
        </p:txBody>
      </p:sp>
      <p:sp>
        <p:nvSpPr>
          <p:cNvPr id="5" name="Dikdörtgen 4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2405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1218"/>
            <a:ext cx="7848872" cy="2572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7"/>
          <p:cNvSpPr>
            <a:spLocks noChangeArrowheads="1"/>
          </p:cNvSpPr>
          <p:nvPr/>
        </p:nvSpPr>
        <p:spPr bwMode="auto">
          <a:xfrm>
            <a:off x="0" y="0"/>
            <a:ext cx="1223962" cy="404813"/>
          </a:xfrm>
          <a:prstGeom prst="wedgeRectCallout">
            <a:avLst>
              <a:gd name="adj1" fmla="val -11088"/>
              <a:gd name="adj2" fmla="val 10529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b="1">
                <a:solidFill>
                  <a:srgbClr val="FF0000"/>
                </a:solidFill>
              </a:rPr>
              <a:t>ÖRNEK-1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86470" y="2924944"/>
            <a:ext cx="8850025" cy="1296144"/>
          </a:xfrm>
          <a:prstGeom prst="wedgeRectCallout">
            <a:avLst>
              <a:gd name="adj1" fmla="val -26421"/>
              <a:gd name="adj2" fmla="val 3436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/>
              <a:t>d</a:t>
            </a:r>
            <a:r>
              <a:rPr lang="tr-TR" altLang="tr-TR" b="1" dirty="0" smtClean="0"/>
              <a:t>) Bu </a:t>
            </a:r>
            <a:r>
              <a:rPr lang="tr-TR" altLang="tr-TR" b="1" dirty="0"/>
              <a:t>örüntünün 7.adımında oluşan kare sayısı aşağıdaki </a:t>
            </a:r>
            <a:r>
              <a:rPr lang="tr-TR" altLang="tr-TR" b="1" dirty="0" smtClean="0"/>
              <a:t>seçeneklerin hangisinde doğru olarak verilmiştir?</a:t>
            </a:r>
            <a:r>
              <a:rPr lang="tr-TR" altLang="tr-TR" b="1" dirty="0"/>
              <a:t>		</a:t>
            </a:r>
            <a:endParaRPr lang="tr-TR" altLang="tr-TR" b="1" dirty="0" smtClean="0"/>
          </a:p>
          <a:p>
            <a:pPr eaLnBrk="1" hangingPunct="1"/>
            <a:r>
              <a:rPr lang="tr-TR" altLang="tr-TR" b="1" dirty="0"/>
              <a:t>	</a:t>
            </a:r>
            <a:endParaRPr lang="tr-TR" altLang="tr-TR" b="1" dirty="0" smtClean="0"/>
          </a:p>
          <a:p>
            <a:pPr eaLnBrk="1" hangingPunct="1"/>
            <a:r>
              <a:rPr lang="tr-TR" altLang="tr-TR" b="1" dirty="0"/>
              <a:t>	</a:t>
            </a:r>
            <a:r>
              <a:rPr lang="tr-TR" altLang="tr-TR" b="1" dirty="0" smtClean="0"/>
              <a:t>a</a:t>
            </a:r>
            <a:r>
              <a:rPr lang="tr-TR" altLang="tr-TR" b="1" dirty="0"/>
              <a:t>)  63  </a:t>
            </a:r>
            <a:r>
              <a:rPr lang="tr-TR" altLang="tr-TR" b="1" dirty="0" smtClean="0"/>
              <a:t>		b</a:t>
            </a:r>
            <a:r>
              <a:rPr lang="tr-TR" altLang="tr-TR" b="1" dirty="0"/>
              <a:t>)  127  </a:t>
            </a:r>
            <a:r>
              <a:rPr lang="tr-TR" altLang="tr-TR" b="1" dirty="0" smtClean="0"/>
              <a:t>		c</a:t>
            </a:r>
            <a:r>
              <a:rPr lang="tr-TR" altLang="tr-TR" b="1" dirty="0"/>
              <a:t>)  31  </a:t>
            </a:r>
            <a:r>
              <a:rPr lang="tr-TR" altLang="tr-TR" b="1" dirty="0" smtClean="0"/>
              <a:t>		d</a:t>
            </a:r>
            <a:r>
              <a:rPr lang="tr-TR" altLang="tr-TR" b="1" dirty="0"/>
              <a:t>)  255</a:t>
            </a:r>
          </a:p>
          <a:p>
            <a:pPr eaLnBrk="1" hangingPunct="1"/>
            <a:r>
              <a:rPr lang="tr-TR" altLang="tr-TR" b="1" dirty="0"/>
              <a:t>	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068387" y="2377192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927150" y="2377192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619034" y="2377192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5730730" y="2383397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15,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6307390" y="2383397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31,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6793938" y="2383397"/>
            <a:ext cx="501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63,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7295588" y="2377192"/>
            <a:ext cx="10080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127,…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699792" y="3648559"/>
            <a:ext cx="1404156" cy="572529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186470" y="4365104"/>
            <a:ext cx="8850025" cy="203132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b="1" dirty="0" smtClean="0"/>
              <a:t>1.Adımın 2 katından 1 fazla 2.adım,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1.2+1=3                     2.adım</a:t>
            </a:r>
          </a:p>
          <a:p>
            <a:r>
              <a:rPr lang="tr-TR" altLang="tr-TR" b="1" dirty="0" smtClean="0"/>
              <a:t>2.Adımın 2 katından 1 fazla 3.adım,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3.2+1=7                     3.adım</a:t>
            </a:r>
          </a:p>
          <a:p>
            <a:r>
              <a:rPr lang="tr-TR" altLang="tr-TR" b="1" dirty="0" smtClean="0"/>
              <a:t>3.Adımın 2 katından 1 fazla 4.adım,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7.2+1=15                   4.adım</a:t>
            </a:r>
          </a:p>
          <a:p>
            <a:r>
              <a:rPr lang="tr-TR" altLang="tr-TR" b="1" dirty="0" smtClean="0"/>
              <a:t>4.Adımın 2 katından 1 fazla 5.adım,                              </a:t>
            </a:r>
            <a:r>
              <a:rPr lang="tr-TR" altLang="tr-TR" b="1" dirty="0" smtClean="0">
                <a:solidFill>
                  <a:srgbClr val="FF0000"/>
                </a:solidFill>
              </a:rPr>
              <a:t>15.2+1=31                 5.adım</a:t>
            </a:r>
          </a:p>
          <a:p>
            <a:r>
              <a:rPr lang="tr-TR" altLang="tr-TR" b="1" dirty="0" smtClean="0"/>
              <a:t>n. Adımın 2 katından 1 fazla bu örüntünün kuralı olan </a:t>
            </a:r>
            <a:r>
              <a:rPr lang="tr-TR" altLang="tr-TR" b="1" dirty="0" smtClean="0">
                <a:solidFill>
                  <a:srgbClr val="FF0000"/>
                </a:solidFill>
              </a:rPr>
              <a:t>2n+1</a:t>
            </a:r>
            <a:r>
              <a:rPr lang="tr-TR" altLang="tr-TR" b="1" dirty="0" smtClean="0"/>
              <a:t> dir.Bu kuralda n yerine adım sayısı konmaktadır.     </a:t>
            </a:r>
            <a:r>
              <a:rPr lang="tr-TR" altLang="tr-TR" b="1" dirty="0" smtClean="0">
                <a:solidFill>
                  <a:srgbClr val="FF0000"/>
                </a:solidFill>
              </a:rPr>
              <a:t>31.2+1= 63 6.adım,      63.2+1=127 7.adım</a:t>
            </a:r>
          </a:p>
          <a:p>
            <a:r>
              <a:rPr lang="tr-TR" altLang="tr-TR" b="1" dirty="0" smtClean="0">
                <a:solidFill>
                  <a:srgbClr val="FF0000"/>
                </a:solidFill>
              </a:rPr>
              <a:t>2</a:t>
            </a:r>
            <a:r>
              <a:rPr lang="tr-TR" altLang="tr-TR" sz="2400" b="1" baseline="30000" dirty="0" smtClean="0">
                <a:solidFill>
                  <a:srgbClr val="FF0000"/>
                </a:solidFill>
              </a:rPr>
              <a:t>n</a:t>
            </a:r>
            <a:r>
              <a:rPr lang="tr-TR" altLang="tr-TR" b="1" dirty="0" smtClean="0">
                <a:solidFill>
                  <a:srgbClr val="FF0000"/>
                </a:solidFill>
              </a:rPr>
              <a:t>-1</a:t>
            </a:r>
            <a:r>
              <a:rPr lang="tr-TR" altLang="tr-TR" b="1" dirty="0" smtClean="0"/>
              <a:t>  kuralında n yerine terim sayısı konmaktadır.</a:t>
            </a:r>
            <a:endParaRPr lang="tr-TR" dirty="0"/>
          </a:p>
        </p:txBody>
      </p:sp>
      <p:sp>
        <p:nvSpPr>
          <p:cNvPr id="15" name="Dikdörtgen 14"/>
          <p:cNvSpPr/>
          <p:nvPr/>
        </p:nvSpPr>
        <p:spPr>
          <a:xfrm>
            <a:off x="5977402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b="1" dirty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2405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1285</Words>
  <Application>Microsoft Office PowerPoint</Application>
  <PresentationFormat>Ekran Gösterisi (4:3)</PresentationFormat>
  <Paragraphs>289</Paragraphs>
  <Slides>26</Slides>
  <Notes>0</Notes>
  <HiddenSlides>0</HiddenSlides>
  <MMClips>2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8" baseType="lpstr">
      <vt:lpstr>Ofis Teması</vt:lpstr>
      <vt:lpstr>Denklem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69</cp:revision>
  <dcterms:created xsi:type="dcterms:W3CDTF">2013-09-22T20:31:56Z</dcterms:created>
  <dcterms:modified xsi:type="dcterms:W3CDTF">2013-09-23T16:28:33Z</dcterms:modified>
</cp:coreProperties>
</file>